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7" r:id="rId13"/>
    <p:sldId id="268" r:id="rId14"/>
    <p:sldId id="270" r:id="rId15"/>
    <p:sldId id="266" r:id="rId16"/>
    <p:sldId id="271" r:id="rId17"/>
    <p:sldId id="275" r:id="rId18"/>
    <p:sldId id="272" r:id="rId19"/>
    <p:sldId id="27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682002-A7C3-4A77-AD46-A466409474F3}">
  <a:tblStyle styleId="{38682002-A7C3-4A77-AD46-A466409474F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E0F32-CBE5-41DF-91C0-924DDC991BB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57168" autoAdjust="0"/>
  </p:normalViewPr>
  <p:slideViewPr>
    <p:cSldViewPr snapToGrid="0">
      <p:cViewPr varScale="1">
        <p:scale>
          <a:sx n="40" d="100"/>
          <a:sy n="40" d="100"/>
        </p:scale>
        <p:origin x="-186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4A1CF-E46D-4F00-A0A1-40F4104ADF4F}" type="doc">
      <dgm:prSet loTypeId="urn:microsoft.com/office/officeart/2005/8/layout/radial6" loCatId="cycle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5663B7A-6AE4-4D52-A74B-08E046E887A6}">
      <dgm:prSet phldrT="[Text]" custT="1"/>
      <dgm:spPr>
        <a:xfrm>
          <a:off x="2147996" y="1525721"/>
          <a:ext cx="1800007" cy="1800007"/>
        </a:xfr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600" b="1" dirty="0" err="1" smtClean="0">
              <a:solidFill>
                <a:srgbClr val="002060"/>
              </a:solidFill>
              <a:latin typeface="+mj-lt"/>
              <a:ea typeface="+mn-ea"/>
              <a:cs typeface="Calibri" pitchFamily="34" charset="0"/>
            </a:rPr>
            <a:t>Психикалық саулық</a:t>
          </a:r>
          <a:endParaRPr lang="en-US" sz="1600" b="1" dirty="0">
            <a:solidFill>
              <a:srgbClr val="002060"/>
            </a:solidFill>
            <a:latin typeface="+mj-lt"/>
            <a:ea typeface="+mn-ea"/>
            <a:cs typeface="Calibri" pitchFamily="34" charset="0"/>
          </a:endParaRPr>
        </a:p>
      </dgm:t>
    </dgm:pt>
    <dgm:pt modelId="{FD6CA6DB-E953-4F73-A64A-E50FD12F4867}" type="parTrans" cxnId="{73B5D9EE-3BD5-45EA-BF0B-3E3DD840EE81}">
      <dgm:prSet/>
      <dgm:spPr/>
      <dgm:t>
        <a:bodyPr/>
        <a:lstStyle/>
        <a:p>
          <a:endParaRPr lang="en-US"/>
        </a:p>
      </dgm:t>
    </dgm:pt>
    <dgm:pt modelId="{F18FD17F-CBCA-43D8-B250-4415F1746B05}" type="sibTrans" cxnId="{73B5D9EE-3BD5-45EA-BF0B-3E3DD840EE81}">
      <dgm:prSet/>
      <dgm:spPr/>
      <dgm:t>
        <a:bodyPr/>
        <a:lstStyle/>
        <a:p>
          <a:endParaRPr lang="en-US"/>
        </a:p>
      </dgm:t>
    </dgm:pt>
    <dgm:pt modelId="{684085E8-ED16-4F9B-A684-885FF5CF1563}">
      <dgm:prSet phldrT="[Text]" custT="1"/>
      <dgm:spPr>
        <a:xfrm>
          <a:off x="2382001" y="-36941"/>
          <a:ext cx="1331996" cy="1331996"/>
        </a:xfr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100" b="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БИО</a:t>
          </a:r>
          <a:endParaRPr lang="en-US" sz="1100" b="1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7A1BE6F5-A81A-4EF5-A7E8-00A78388BB40}" type="parTrans" cxnId="{CEF97A47-C022-439B-82A2-5E8A1CF1B8F2}">
      <dgm:prSet/>
      <dgm:spPr/>
      <dgm:t>
        <a:bodyPr/>
        <a:lstStyle/>
        <a:p>
          <a:endParaRPr lang="en-US"/>
        </a:p>
      </dgm:t>
    </dgm:pt>
    <dgm:pt modelId="{3B6F2751-5052-4DB3-B0D0-CE2E9EC38E50}" type="sibTrans" cxnId="{CEF97A47-C022-439B-82A2-5E8A1CF1B8F2}">
      <dgm:prSet/>
      <dgm:spPr>
        <a:xfrm>
          <a:off x="1208725" y="586451"/>
          <a:ext cx="3678548" cy="3678548"/>
        </a:xfrm>
        <a:gradFill rotWithShape="0">
          <a:gsLst>
            <a:gs pos="0">
              <a:srgbClr val="2D2D8A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8C84641-CD5D-488C-B140-295648C38C2B}">
      <dgm:prSet phldrT="[Text]" custT="1"/>
      <dgm:spPr>
        <a:xfrm>
          <a:off x="3937962" y="2658061"/>
          <a:ext cx="1331996" cy="1331996"/>
        </a:xfr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100" b="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СОЦИО</a:t>
          </a:r>
          <a:endParaRPr lang="en-US" sz="1100" b="1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5914E777-7930-44D2-B82A-35352CAACA06}" type="parTrans" cxnId="{9703122D-810E-4DD8-A511-A3DB40DB2C4D}">
      <dgm:prSet/>
      <dgm:spPr/>
      <dgm:t>
        <a:bodyPr/>
        <a:lstStyle/>
        <a:p>
          <a:endParaRPr lang="en-US"/>
        </a:p>
      </dgm:t>
    </dgm:pt>
    <dgm:pt modelId="{2947F031-4BA8-450C-9E17-D69F15C5E9D8}" type="sibTrans" cxnId="{9703122D-810E-4DD8-A511-A3DB40DB2C4D}">
      <dgm:prSet/>
      <dgm:spPr>
        <a:xfrm>
          <a:off x="1208725" y="586451"/>
          <a:ext cx="3678548" cy="3678548"/>
        </a:xfrm>
        <a:gradFill rotWithShape="0">
          <a:gsLst>
            <a:gs pos="0">
              <a:srgbClr val="2D2D8A">
                <a:shade val="90000"/>
                <a:hueOff val="0"/>
                <a:satOff val="-16699"/>
                <a:lumOff val="15959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-16699"/>
                <a:lumOff val="15959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-16699"/>
                <a:lumOff val="1595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5CE43EC-29BB-4E5D-BF07-86FF33029AC2}">
      <dgm:prSet phldrT="[Text]" custT="1"/>
      <dgm:spPr>
        <a:xfrm>
          <a:off x="826040" y="2658061"/>
          <a:ext cx="1331996" cy="1331996"/>
        </a:xfr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100" b="1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ПСИХО</a:t>
          </a:r>
          <a:endParaRPr lang="en-US" sz="1100" b="1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16C0E0A6-D96E-40A8-896A-83F21CEBA288}" type="parTrans" cxnId="{CCD22782-158B-44B0-850B-48DBB7590732}">
      <dgm:prSet/>
      <dgm:spPr/>
      <dgm:t>
        <a:bodyPr/>
        <a:lstStyle/>
        <a:p>
          <a:endParaRPr lang="en-US"/>
        </a:p>
      </dgm:t>
    </dgm:pt>
    <dgm:pt modelId="{06FC5719-F328-4E0F-905D-C554ADACDFD9}" type="sibTrans" cxnId="{CCD22782-158B-44B0-850B-48DBB7590732}">
      <dgm:prSet/>
      <dgm:spPr>
        <a:xfrm>
          <a:off x="1208725" y="586451"/>
          <a:ext cx="3678548" cy="3678548"/>
        </a:xfrm>
        <a:gradFill rotWithShape="0">
          <a:gsLst>
            <a:gs pos="0">
              <a:srgbClr val="2D2D8A">
                <a:shade val="90000"/>
                <a:hueOff val="0"/>
                <a:satOff val="-33397"/>
                <a:lumOff val="31918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-33397"/>
                <a:lumOff val="31918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-33397"/>
                <a:lumOff val="3191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1478F7A1-166C-4DAB-BAB5-6E4E916D48B8}" type="pres">
      <dgm:prSet presAssocID="{D374A1CF-E46D-4F00-A0A1-40F4104ADF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A22563-225A-45C5-AA65-DE467E2BC347}" type="pres">
      <dgm:prSet presAssocID="{25663B7A-6AE4-4D52-A74B-08E046E887A6}" presName="centerShape" presStyleLbl="node0" presStyleIdx="0" presStyleCnt="1" custScaleX="106466" custScaleY="106466" custLinFactNeighborX="-504" custLinFactNeighborY="-2205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BFB2F2B-C602-4B2C-8AE6-A31DA529474C}" type="pres">
      <dgm:prSet presAssocID="{684085E8-ED16-4F9B-A684-885FF5CF1563}" presName="node" presStyleLbl="node1" presStyleIdx="0" presStyleCnt="3" custScaleX="112549" custScaleY="11254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1B5A772-66AF-4D29-9179-BAC9002DFDD3}" type="pres">
      <dgm:prSet presAssocID="{684085E8-ED16-4F9B-A684-885FF5CF1563}" presName="dummy" presStyleCnt="0"/>
      <dgm:spPr/>
    </dgm:pt>
    <dgm:pt modelId="{0E863E82-9B38-457C-9D4E-0CEECB2F6A4E}" type="pres">
      <dgm:prSet presAssocID="{3B6F2751-5052-4DB3-B0D0-CE2E9EC38E50}" presName="sibTrans" presStyleLbl="sibTrans2D1" presStyleIdx="0" presStyleCnt="3" custLinFactNeighborX="5220" custLinFactNeighborY="-6785"/>
      <dgm:spPr>
        <a:prstGeom prst="blockArc">
          <a:avLst>
            <a:gd name="adj1" fmla="val 16200000"/>
            <a:gd name="adj2" fmla="val 1800000"/>
            <a:gd name="adj3" fmla="val 4633"/>
          </a:avLst>
        </a:prstGeom>
      </dgm:spPr>
      <dgm:t>
        <a:bodyPr/>
        <a:lstStyle/>
        <a:p>
          <a:endParaRPr lang="ru-RU"/>
        </a:p>
      </dgm:t>
    </dgm:pt>
    <dgm:pt modelId="{434F5286-8910-47D3-B5A2-E86E87D8B7EE}" type="pres">
      <dgm:prSet presAssocID="{68C84641-CD5D-488C-B140-295648C38C2B}" presName="node" presStyleLbl="node1" presStyleIdx="1" presStyleCnt="3" custScaleX="116563" custScaleY="1185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576D22A-C6F0-4EFF-92B6-131E45E26E6E}" type="pres">
      <dgm:prSet presAssocID="{68C84641-CD5D-488C-B140-295648C38C2B}" presName="dummy" presStyleCnt="0"/>
      <dgm:spPr/>
    </dgm:pt>
    <dgm:pt modelId="{FF037324-33A7-4999-8D7B-1629D0291052}" type="pres">
      <dgm:prSet presAssocID="{2947F031-4BA8-450C-9E17-D69F15C5E9D8}" presName="sibTrans" presStyleLbl="sibTrans2D1" presStyleIdx="1" presStyleCnt="3"/>
      <dgm:spPr>
        <a:prstGeom prst="blockArc">
          <a:avLst>
            <a:gd name="adj1" fmla="val 1800000"/>
            <a:gd name="adj2" fmla="val 9000000"/>
            <a:gd name="adj3" fmla="val 4633"/>
          </a:avLst>
        </a:prstGeom>
      </dgm:spPr>
      <dgm:t>
        <a:bodyPr/>
        <a:lstStyle/>
        <a:p>
          <a:endParaRPr lang="ru-RU"/>
        </a:p>
      </dgm:t>
    </dgm:pt>
    <dgm:pt modelId="{49107A49-EE6A-4A89-86F6-97BF38C9808D}" type="pres">
      <dgm:prSet presAssocID="{35CE43EC-29BB-4E5D-BF07-86FF33029AC2}" presName="node" presStyleLbl="node1" presStyleIdx="2" presStyleCnt="3" custScaleX="123909" custScaleY="1185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2D596FA-DFA6-4155-8178-DEB2F444BDEB}" type="pres">
      <dgm:prSet presAssocID="{35CE43EC-29BB-4E5D-BF07-86FF33029AC2}" presName="dummy" presStyleCnt="0"/>
      <dgm:spPr/>
    </dgm:pt>
    <dgm:pt modelId="{1ED1B52F-E184-4444-A606-4A4C05FE1117}" type="pres">
      <dgm:prSet presAssocID="{06FC5719-F328-4E0F-905D-C554ADACDFD9}" presName="sibTrans" presStyleLbl="sibTrans2D1" presStyleIdx="2" presStyleCnt="3" custScaleX="115758" custLinFactNeighborX="1363" custLinFactNeighborY="-8263"/>
      <dgm:spPr>
        <a:prstGeom prst="blockArc">
          <a:avLst>
            <a:gd name="adj1" fmla="val 9000000"/>
            <a:gd name="adj2" fmla="val 16200000"/>
            <a:gd name="adj3" fmla="val 4633"/>
          </a:avLst>
        </a:prstGeom>
      </dgm:spPr>
      <dgm:t>
        <a:bodyPr/>
        <a:lstStyle/>
        <a:p>
          <a:endParaRPr lang="ru-RU"/>
        </a:p>
      </dgm:t>
    </dgm:pt>
  </dgm:ptLst>
  <dgm:cxnLst>
    <dgm:cxn modelId="{FAF9C229-CDFE-4EDB-A3E8-3AED488369CB}" type="presOf" srcId="{35CE43EC-29BB-4E5D-BF07-86FF33029AC2}" destId="{49107A49-EE6A-4A89-86F6-97BF38C9808D}" srcOrd="0" destOrd="0" presId="urn:microsoft.com/office/officeart/2005/8/layout/radial6"/>
    <dgm:cxn modelId="{D5F53B7E-503C-4BF6-B19F-8FBFC71CA010}" type="presOf" srcId="{3B6F2751-5052-4DB3-B0D0-CE2E9EC38E50}" destId="{0E863E82-9B38-457C-9D4E-0CEECB2F6A4E}" srcOrd="0" destOrd="0" presId="urn:microsoft.com/office/officeart/2005/8/layout/radial6"/>
    <dgm:cxn modelId="{2E270269-1E92-4DA5-8323-2FECBBBB2F2D}" type="presOf" srcId="{D374A1CF-E46D-4F00-A0A1-40F4104ADF4F}" destId="{1478F7A1-166C-4DAB-BAB5-6E4E916D48B8}" srcOrd="0" destOrd="0" presId="urn:microsoft.com/office/officeart/2005/8/layout/radial6"/>
    <dgm:cxn modelId="{D8FB0D9A-1CB4-41CF-8788-63103FEAFCA9}" type="presOf" srcId="{68C84641-CD5D-488C-B140-295648C38C2B}" destId="{434F5286-8910-47D3-B5A2-E86E87D8B7EE}" srcOrd="0" destOrd="0" presId="urn:microsoft.com/office/officeart/2005/8/layout/radial6"/>
    <dgm:cxn modelId="{CEF97A47-C022-439B-82A2-5E8A1CF1B8F2}" srcId="{25663B7A-6AE4-4D52-A74B-08E046E887A6}" destId="{684085E8-ED16-4F9B-A684-885FF5CF1563}" srcOrd="0" destOrd="0" parTransId="{7A1BE6F5-A81A-4EF5-A7E8-00A78388BB40}" sibTransId="{3B6F2751-5052-4DB3-B0D0-CE2E9EC38E50}"/>
    <dgm:cxn modelId="{CCD22782-158B-44B0-850B-48DBB7590732}" srcId="{25663B7A-6AE4-4D52-A74B-08E046E887A6}" destId="{35CE43EC-29BB-4E5D-BF07-86FF33029AC2}" srcOrd="2" destOrd="0" parTransId="{16C0E0A6-D96E-40A8-896A-83F21CEBA288}" sibTransId="{06FC5719-F328-4E0F-905D-C554ADACDFD9}"/>
    <dgm:cxn modelId="{73B5D9EE-3BD5-45EA-BF0B-3E3DD840EE81}" srcId="{D374A1CF-E46D-4F00-A0A1-40F4104ADF4F}" destId="{25663B7A-6AE4-4D52-A74B-08E046E887A6}" srcOrd="0" destOrd="0" parTransId="{FD6CA6DB-E953-4F73-A64A-E50FD12F4867}" sibTransId="{F18FD17F-CBCA-43D8-B250-4415F1746B05}"/>
    <dgm:cxn modelId="{9703122D-810E-4DD8-A511-A3DB40DB2C4D}" srcId="{25663B7A-6AE4-4D52-A74B-08E046E887A6}" destId="{68C84641-CD5D-488C-B140-295648C38C2B}" srcOrd="1" destOrd="0" parTransId="{5914E777-7930-44D2-B82A-35352CAACA06}" sibTransId="{2947F031-4BA8-450C-9E17-D69F15C5E9D8}"/>
    <dgm:cxn modelId="{81EFBEA1-3DE9-4509-B519-AD43AE32CCA9}" type="presOf" srcId="{25663B7A-6AE4-4D52-A74B-08E046E887A6}" destId="{80A22563-225A-45C5-AA65-DE467E2BC347}" srcOrd="0" destOrd="0" presId="urn:microsoft.com/office/officeart/2005/8/layout/radial6"/>
    <dgm:cxn modelId="{3F2B434B-A6E0-4AA5-81F3-9E43F3237CF0}" type="presOf" srcId="{684085E8-ED16-4F9B-A684-885FF5CF1563}" destId="{CBFB2F2B-C602-4B2C-8AE6-A31DA529474C}" srcOrd="0" destOrd="0" presId="urn:microsoft.com/office/officeart/2005/8/layout/radial6"/>
    <dgm:cxn modelId="{FA0E98E7-9AFF-4050-95AB-57748630F758}" type="presOf" srcId="{2947F031-4BA8-450C-9E17-D69F15C5E9D8}" destId="{FF037324-33A7-4999-8D7B-1629D0291052}" srcOrd="0" destOrd="0" presId="urn:microsoft.com/office/officeart/2005/8/layout/radial6"/>
    <dgm:cxn modelId="{9995ABC8-F360-4752-A1CC-D64206C045C8}" type="presOf" srcId="{06FC5719-F328-4E0F-905D-C554ADACDFD9}" destId="{1ED1B52F-E184-4444-A606-4A4C05FE1117}" srcOrd="0" destOrd="0" presId="urn:microsoft.com/office/officeart/2005/8/layout/radial6"/>
    <dgm:cxn modelId="{0F0CFF96-21AF-4276-B887-D3117EF640B0}" type="presParOf" srcId="{1478F7A1-166C-4DAB-BAB5-6E4E916D48B8}" destId="{80A22563-225A-45C5-AA65-DE467E2BC347}" srcOrd="0" destOrd="0" presId="urn:microsoft.com/office/officeart/2005/8/layout/radial6"/>
    <dgm:cxn modelId="{62CCBF25-5DB5-46C8-8F52-C96F8F674364}" type="presParOf" srcId="{1478F7A1-166C-4DAB-BAB5-6E4E916D48B8}" destId="{CBFB2F2B-C602-4B2C-8AE6-A31DA529474C}" srcOrd="1" destOrd="0" presId="urn:microsoft.com/office/officeart/2005/8/layout/radial6"/>
    <dgm:cxn modelId="{3DA06B8D-02DA-4B3C-A793-1BA8C5246641}" type="presParOf" srcId="{1478F7A1-166C-4DAB-BAB5-6E4E916D48B8}" destId="{C1B5A772-66AF-4D29-9179-BAC9002DFDD3}" srcOrd="2" destOrd="0" presId="urn:microsoft.com/office/officeart/2005/8/layout/radial6"/>
    <dgm:cxn modelId="{30EC73BA-FCF2-4944-A5F7-AAFE401C6561}" type="presParOf" srcId="{1478F7A1-166C-4DAB-BAB5-6E4E916D48B8}" destId="{0E863E82-9B38-457C-9D4E-0CEECB2F6A4E}" srcOrd="3" destOrd="0" presId="urn:microsoft.com/office/officeart/2005/8/layout/radial6"/>
    <dgm:cxn modelId="{043A397A-1A2B-4225-8C50-147570784B4F}" type="presParOf" srcId="{1478F7A1-166C-4DAB-BAB5-6E4E916D48B8}" destId="{434F5286-8910-47D3-B5A2-E86E87D8B7EE}" srcOrd="4" destOrd="0" presId="urn:microsoft.com/office/officeart/2005/8/layout/radial6"/>
    <dgm:cxn modelId="{314C5598-953C-4DA8-A4A1-E0BA5E7CC169}" type="presParOf" srcId="{1478F7A1-166C-4DAB-BAB5-6E4E916D48B8}" destId="{4576D22A-C6F0-4EFF-92B6-131E45E26E6E}" srcOrd="5" destOrd="0" presId="urn:microsoft.com/office/officeart/2005/8/layout/radial6"/>
    <dgm:cxn modelId="{003B5192-7545-45D1-BEEC-93F99D102AB1}" type="presParOf" srcId="{1478F7A1-166C-4DAB-BAB5-6E4E916D48B8}" destId="{FF037324-33A7-4999-8D7B-1629D0291052}" srcOrd="6" destOrd="0" presId="urn:microsoft.com/office/officeart/2005/8/layout/radial6"/>
    <dgm:cxn modelId="{D84719D0-F434-4F80-9274-886AA9E52F75}" type="presParOf" srcId="{1478F7A1-166C-4DAB-BAB5-6E4E916D48B8}" destId="{49107A49-EE6A-4A89-86F6-97BF38C9808D}" srcOrd="7" destOrd="0" presId="urn:microsoft.com/office/officeart/2005/8/layout/radial6"/>
    <dgm:cxn modelId="{3C1CF1D5-7E95-4689-9AE9-CE7EFAED3F37}" type="presParOf" srcId="{1478F7A1-166C-4DAB-BAB5-6E4E916D48B8}" destId="{02D596FA-DFA6-4155-8178-DEB2F444BDEB}" srcOrd="8" destOrd="0" presId="urn:microsoft.com/office/officeart/2005/8/layout/radial6"/>
    <dgm:cxn modelId="{08D7BD3F-A1CE-4BA4-9769-31A140FA62BE}" type="presParOf" srcId="{1478F7A1-166C-4DAB-BAB5-6E4E916D48B8}" destId="{1ED1B52F-E184-4444-A606-4A4C05FE111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D1B52F-E184-4444-A606-4A4C05FE1117}">
      <dsp:nvSpPr>
        <dsp:cNvPr id="0" name=""/>
        <dsp:cNvSpPr/>
      </dsp:nvSpPr>
      <dsp:spPr>
        <a:xfrm>
          <a:off x="100989" y="409698"/>
          <a:ext cx="4672173" cy="4036156"/>
        </a:xfrm>
        <a:prstGeom prst="blockArc">
          <a:avLst>
            <a:gd name="adj1" fmla="val 9000000"/>
            <a:gd name="adj2" fmla="val 16200000"/>
            <a:gd name="adj3" fmla="val 4633"/>
          </a:avLst>
        </a:prstGeom>
        <a:gradFill rotWithShape="0">
          <a:gsLst>
            <a:gs pos="0">
              <a:srgbClr val="2D2D8A">
                <a:shade val="90000"/>
                <a:hueOff val="0"/>
                <a:satOff val="-33397"/>
                <a:lumOff val="31918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-33397"/>
                <a:lumOff val="31918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-33397"/>
                <a:lumOff val="3191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37324-33A7-4999-8D7B-1629D0291052}">
      <dsp:nvSpPr>
        <dsp:cNvPr id="0" name=""/>
        <dsp:cNvSpPr/>
      </dsp:nvSpPr>
      <dsp:spPr>
        <a:xfrm>
          <a:off x="363985" y="743206"/>
          <a:ext cx="4036156" cy="4036156"/>
        </a:xfrm>
        <a:prstGeom prst="blockArc">
          <a:avLst>
            <a:gd name="adj1" fmla="val 1800000"/>
            <a:gd name="adj2" fmla="val 9000000"/>
            <a:gd name="adj3" fmla="val 4633"/>
          </a:avLst>
        </a:prstGeom>
        <a:gradFill rotWithShape="0">
          <a:gsLst>
            <a:gs pos="0">
              <a:srgbClr val="2D2D8A">
                <a:shade val="90000"/>
                <a:hueOff val="0"/>
                <a:satOff val="-16699"/>
                <a:lumOff val="15959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-16699"/>
                <a:lumOff val="15959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-16699"/>
                <a:lumOff val="1595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63E82-9B38-457C-9D4E-0CEECB2F6A4E}">
      <dsp:nvSpPr>
        <dsp:cNvPr id="0" name=""/>
        <dsp:cNvSpPr/>
      </dsp:nvSpPr>
      <dsp:spPr>
        <a:xfrm>
          <a:off x="574673" y="469353"/>
          <a:ext cx="4036156" cy="4036156"/>
        </a:xfrm>
        <a:prstGeom prst="blockArc">
          <a:avLst>
            <a:gd name="adj1" fmla="val 16200000"/>
            <a:gd name="adj2" fmla="val 1800000"/>
            <a:gd name="adj3" fmla="val 4633"/>
          </a:avLst>
        </a:prstGeom>
        <a:gradFill rotWithShape="0">
          <a:gsLst>
            <a:gs pos="0">
              <a:srgbClr val="2D2D8A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22563-225A-45C5-AA65-DE467E2BC347}">
      <dsp:nvSpPr>
        <dsp:cNvPr id="0" name=""/>
        <dsp:cNvSpPr/>
      </dsp:nvSpPr>
      <dsp:spPr>
        <a:xfrm>
          <a:off x="1374101" y="1686258"/>
          <a:ext cx="1976182" cy="197618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002060"/>
              </a:solidFill>
              <a:latin typeface="+mj-lt"/>
              <a:ea typeface="+mn-ea"/>
              <a:cs typeface="Calibri" pitchFamily="34" charset="0"/>
            </a:rPr>
            <a:t>Психикалық саулық</a:t>
          </a:r>
          <a:endParaRPr lang="en-US" sz="1600" b="1" kern="1200" dirty="0">
            <a:solidFill>
              <a:srgbClr val="002060"/>
            </a:solidFill>
            <a:latin typeface="+mj-lt"/>
            <a:ea typeface="+mn-ea"/>
            <a:cs typeface="Calibri" pitchFamily="34" charset="0"/>
          </a:endParaRPr>
        </a:p>
      </dsp:txBody>
      <dsp:txXfrm>
        <a:off x="1374101" y="1686258"/>
        <a:ext cx="1976182" cy="1976182"/>
      </dsp:txXfrm>
    </dsp:sp>
    <dsp:sp modelId="{CBFB2F2B-C602-4B2C-8AE6-A31DA529474C}">
      <dsp:nvSpPr>
        <dsp:cNvPr id="0" name=""/>
        <dsp:cNvSpPr/>
      </dsp:nvSpPr>
      <dsp:spPr>
        <a:xfrm>
          <a:off x="1650881" y="58799"/>
          <a:ext cx="1462364" cy="1462364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БИО</a:t>
          </a:r>
          <a:endParaRPr lang="en-US" sz="1100" b="1" kern="1200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1650881" y="58799"/>
        <a:ext cx="1462364" cy="1462364"/>
      </dsp:txXfrm>
    </dsp:sp>
    <dsp:sp modelId="{434F5286-8910-47D3-B5A2-E86E87D8B7EE}">
      <dsp:nvSpPr>
        <dsp:cNvPr id="0" name=""/>
        <dsp:cNvSpPr/>
      </dsp:nvSpPr>
      <dsp:spPr>
        <a:xfrm>
          <a:off x="3332002" y="2976813"/>
          <a:ext cx="1514519" cy="154024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СОЦИО</a:t>
          </a:r>
          <a:endParaRPr lang="en-US" sz="1100" b="1" kern="1200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3332002" y="2976813"/>
        <a:ext cx="1514519" cy="1540245"/>
      </dsp:txXfrm>
    </dsp:sp>
    <dsp:sp modelId="{49107A49-EE6A-4A89-86F6-97BF38C9808D}">
      <dsp:nvSpPr>
        <dsp:cNvPr id="0" name=""/>
        <dsp:cNvSpPr/>
      </dsp:nvSpPr>
      <dsp:spPr>
        <a:xfrm>
          <a:off x="-130117" y="2976813"/>
          <a:ext cx="1609967" cy="1540245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ПСИХО</a:t>
          </a:r>
          <a:endParaRPr lang="en-US" sz="1100" b="1" kern="1200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-130117" y="2976813"/>
        <a:ext cx="1609967" cy="1540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Google Shape;3789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94" name="Google Shape;3789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95" name="Google Shape;3789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96" name="Google Shape;3789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97" name="Google Shape;3789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98" name="Google Shape;3789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9" name="Google Shape;380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100" name="Google Shape;38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01" name="Google Shape;3810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7" name="Google Shape;38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88" name="Google Shape;38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данным ВОЗ 90% суицидального риска имеют диагноз психического расстройства. Существует большая потребность в оценке этих учащихся и предоставлении им лучших социально-психологических услуг в образовательной среде с учетом их потребностей. Школьные психологи работают с учащимися и их семьями, чтобы выявлять и решать проблемы обучения и поведения, которые мешают успешной учебе. Было доказано, что консультации по вопросам поведения в школе дают положительные результаты, такие как устранение академических и поведенческих проблем для детей и сокращение числа детей входящих в группу риска.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89" name="Google Shape;381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00" name="Google Shape;38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01" name="Google Shape;382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02" name="Google Shape;3820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07" name="Google Shape;3820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8" name="Google Shape;38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9" name="Google Shape;38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20" name="Google Shape;382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21" name="Google Shape;382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4" name="Google Shape;38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95" name="Google Shape;38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27" name="Google Shape;38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28" name="Google Shape;3822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29" name="Google Shape;3822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280D-BCB0-4A9F-9582-A63BA62156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6797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35" name="Google Shape;382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36" name="Google Shape;382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37" name="Google Shape;3823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42" name="Google Shape;3824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43" name="Google Shape;38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13" name="Google Shape;38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14" name="Google Shape;38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5" name="Google Shape;3811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2" name="Google Shape;38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23" name="Google Shape;38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Биологические компоненты</a:t>
            </a:r>
            <a:r>
              <a:rPr lang="en-US" sz="2000" dirty="0"/>
              <a:t>:</a:t>
            </a:r>
          </a:p>
          <a:p>
            <a:pPr lvl="1"/>
            <a:r>
              <a:rPr lang="ru-RU" sz="2000" dirty="0">
                <a:solidFill>
                  <a:srgbClr val="0070C0"/>
                </a:solidFill>
              </a:rPr>
              <a:t>Генетические и биологические характеристики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ru-RU" sz="2000" dirty="0">
                <a:solidFill>
                  <a:srgbClr val="0070C0"/>
                </a:solidFill>
              </a:rPr>
              <a:t>Личностные характеристики</a:t>
            </a:r>
            <a:endParaRPr lang="en-GB" sz="2000" i="1" dirty="0">
              <a:solidFill>
                <a:srgbClr val="0070C0"/>
              </a:solidFill>
            </a:endParaRPr>
          </a:p>
          <a:p>
            <a:pPr lvl="1"/>
            <a:r>
              <a:rPr lang="ru-RU" sz="2000" dirty="0">
                <a:solidFill>
                  <a:srgbClr val="0070C0"/>
                </a:solidFill>
              </a:rPr>
              <a:t>Наличие физических болезней или особенностей развития</a:t>
            </a:r>
            <a:endParaRPr lang="en-GB" sz="2000" i="1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Психологические компоненты</a:t>
            </a:r>
            <a:r>
              <a:rPr lang="en-US" sz="2000" dirty="0"/>
              <a:t>:</a:t>
            </a:r>
          </a:p>
          <a:p>
            <a:pPr lvl="1"/>
            <a:r>
              <a:rPr lang="ru-RU" sz="2000" dirty="0">
                <a:solidFill>
                  <a:srgbClr val="0070C0"/>
                </a:solidFill>
              </a:rPr>
              <a:t>«Стресс» и «</a:t>
            </a:r>
            <a:r>
              <a:rPr lang="ru-RU" sz="2000" dirty="0" err="1">
                <a:solidFill>
                  <a:srgbClr val="0070C0"/>
                </a:solidFill>
              </a:rPr>
              <a:t>дистресс</a:t>
            </a:r>
            <a:r>
              <a:rPr lang="ru-RU" sz="2000" dirty="0">
                <a:solidFill>
                  <a:srgbClr val="0070C0"/>
                </a:solidFill>
              </a:rPr>
              <a:t>»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ru-RU" sz="2000" dirty="0">
                <a:solidFill>
                  <a:srgbClr val="0070C0"/>
                </a:solidFill>
              </a:rPr>
              <a:t>Психологическая устойчивость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Социальные компоненты</a:t>
            </a:r>
            <a:r>
              <a:rPr lang="en-US" sz="2000" dirty="0"/>
              <a:t>:</a:t>
            </a:r>
          </a:p>
          <a:p>
            <a:pPr lvl="1"/>
            <a:r>
              <a:rPr lang="ru-RU" sz="2000" dirty="0" err="1">
                <a:solidFill>
                  <a:srgbClr val="0070C0"/>
                </a:solidFill>
              </a:rPr>
              <a:t>Микросоциум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ru-RU" sz="2000" dirty="0" err="1">
                <a:solidFill>
                  <a:srgbClr val="0070C0"/>
                </a:solidFill>
              </a:rPr>
              <a:t>Макросоциум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8124" name="Google Shape;3812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9" name="Google Shape;38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30" name="Google Shape;38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 кем работает психолог. 1 столбец направления,  2 группы, 3 задача. Для чего, какие задачи решают по направления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31" name="Google Shape;3813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6" name="Google Shape;38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37" name="Google Shape;38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Задачи: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Снятие тревожности на этапе преемственности поступления в школу, сдачи экзаменов, профессионального самоопределения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Укрепление жизненных стратегий детей ГР, неблагополучных семей, детей попавших в трудную жизненную ситуацию, различные виды насилия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Срочная психологическая помощь (оказание экстренной помощи в рамках психологического консультирования)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Создание благоприятного климата в классных и педагогическом коллективах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Укрепление психического здоровья происходит через базовые направления психологического сопровождения образовательного процесса</a:t>
            </a:r>
            <a:endParaRPr/>
          </a:p>
        </p:txBody>
      </p:sp>
      <p:sp>
        <p:nvSpPr>
          <p:cNvPr id="38138" name="Google Shape;381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6" name="Google Shape;38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7" name="Google Shape;38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3" name="Google Shape;38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4" name="Google Shape;38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73" name="Google Shape;38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74" name="Google Shape;38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Педагогическая коммуникация – совокупность средств и методов, обеспечивающих реализацию целей и задач воспитания и обучения и определяющих характер взаимодействия учителя и учеников.</a:t>
            </a:r>
            <a:r>
              <a:rPr lang="ru-RU" baseline="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/>
              <a:t>Понимание педагогом собственного стиля коммуникации и умение распознавать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/>
              <a:t>стиль общения учащегося помогают ему установить более эффективное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/>
              <a:t>взаимодействие и добиться лучших результатов в учебе, развитии личности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/>
              <a:t>учащихся, формировании межличностных отношений в классе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75" name="Google Shape;3817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1" name="Google Shape;381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82" name="Google Shape;38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7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6" name="Google Shape;37906;p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07" name="Google Shape;37907;p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908" name="Google Shape;3790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09" name="Google Shape;3790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10" name="Google Shape;379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911" name="Google Shape;37911;p2"/>
          <p:cNvSpPr/>
          <p:nvPr/>
        </p:nvSpPr>
        <p:spPr>
          <a:xfrm>
            <a:off x="109259" y="5552029"/>
            <a:ext cx="10161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7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3" name="Google Shape;37973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74" name="Google Shape;37974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75" name="Google Shape;37975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976" name="Google Shape;379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77" name="Google Shape;379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78" name="Google Shape;379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7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80" name="Google Shape;3798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81" name="Google Shape;37981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82" name="Google Shape;3798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83" name="Google Shape;3798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84" name="Google Shape;3798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7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86" name="Google Shape;37986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87" name="Google Shape;37987;p1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88" name="Google Shape;3798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89" name="Google Shape;3798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90" name="Google Shape;3799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зкий объект с крупным изображением">
  <p:cSld name="Узкий объект с крупным изображением">
    <p:spTree>
      <p:nvGrpSpPr>
        <p:cNvPr id="1" name="Shape 37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2" name="Google Shape;37992;p14"/>
          <p:cNvSpPr>
            <a:spLocks noGrp="1"/>
          </p:cNvSpPr>
          <p:nvPr>
            <p:ph type="pic" idx="2"/>
          </p:nvPr>
        </p:nvSpPr>
        <p:spPr>
          <a:xfrm>
            <a:off x="5181599" y="0"/>
            <a:ext cx="7010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93" name="Google Shape;379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94" name="Google Shape;379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95" name="Google Shape;379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996" name="Google Shape;37996;p14"/>
          <p:cNvSpPr/>
          <p:nvPr/>
        </p:nvSpPr>
        <p:spPr>
          <a:xfrm>
            <a:off x="4673599" y="2239395"/>
            <a:ext cx="10161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997" name="Google Shape;37997;p14"/>
          <p:cNvSpPr/>
          <p:nvPr/>
        </p:nvSpPr>
        <p:spPr>
          <a:xfrm>
            <a:off x="581192" y="875830"/>
            <a:ext cx="2540100" cy="25500"/>
          </a:xfrm>
          <a:prstGeom prst="rect">
            <a:avLst/>
          </a:prstGeom>
          <a:solidFill>
            <a:srgbClr val="24282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98" name="Google Shape;37998;p14"/>
          <p:cNvSpPr txBox="1">
            <a:spLocks noGrp="1"/>
          </p:cNvSpPr>
          <p:nvPr>
            <p:ph type="body" idx="1"/>
          </p:nvPr>
        </p:nvSpPr>
        <p:spPr>
          <a:xfrm>
            <a:off x="581194" y="2720636"/>
            <a:ext cx="3863100" cy="3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99" name="Google Shape;37999;p14"/>
          <p:cNvSpPr txBox="1">
            <a:spLocks noGrp="1"/>
          </p:cNvSpPr>
          <p:nvPr>
            <p:ph type="title"/>
          </p:nvPr>
        </p:nvSpPr>
        <p:spPr>
          <a:xfrm>
            <a:off x="581192" y="1304660"/>
            <a:ext cx="3863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и изображение">
  <p:cSld name="Объект и изображение">
    <p:spTree>
      <p:nvGrpSpPr>
        <p:cNvPr id="1" name="Shape 38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1" name="Google Shape;38001;p15"/>
          <p:cNvSpPr>
            <a:spLocks noGrp="1"/>
          </p:cNvSpPr>
          <p:nvPr>
            <p:ph type="pic" idx="2"/>
          </p:nvPr>
        </p:nvSpPr>
        <p:spPr>
          <a:xfrm>
            <a:off x="0" y="0"/>
            <a:ext cx="55245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02" name="Google Shape;38002;p15"/>
          <p:cNvSpPr txBox="1">
            <a:spLocks noGrp="1"/>
          </p:cNvSpPr>
          <p:nvPr>
            <p:ph type="body" idx="1"/>
          </p:nvPr>
        </p:nvSpPr>
        <p:spPr>
          <a:xfrm>
            <a:off x="6223592" y="1890876"/>
            <a:ext cx="5387100" cy="4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03" name="Google Shape;3800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04" name="Google Shape;3800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05" name="Google Shape;3800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8006" name="Google Shape;38006;p15"/>
          <p:cNvSpPr txBox="1">
            <a:spLocks noGrp="1"/>
          </p:cNvSpPr>
          <p:nvPr>
            <p:ph type="title"/>
          </p:nvPr>
        </p:nvSpPr>
        <p:spPr>
          <a:xfrm>
            <a:off x="6223592" y="702156"/>
            <a:ext cx="53871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07" name="Google Shape;38007;p15"/>
          <p:cNvSpPr/>
          <p:nvPr/>
        </p:nvSpPr>
        <p:spPr>
          <a:xfrm>
            <a:off x="4952408" y="806538"/>
            <a:ext cx="10161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 объекта">
  <p:cSld name="Два объекта">
    <p:spTree>
      <p:nvGrpSpPr>
        <p:cNvPr id="1" name="Shape 38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9" name="Google Shape;38009;p16"/>
          <p:cNvSpPr txBox="1">
            <a:spLocks noGrp="1"/>
          </p:cNvSpPr>
          <p:nvPr>
            <p:ph type="body" idx="1"/>
          </p:nvPr>
        </p:nvSpPr>
        <p:spPr>
          <a:xfrm>
            <a:off x="581194" y="1956391"/>
            <a:ext cx="3863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10" name="Google Shape;38010;p16"/>
          <p:cNvSpPr txBox="1">
            <a:spLocks noGrp="1"/>
          </p:cNvSpPr>
          <p:nvPr>
            <p:ph type="body" idx="2"/>
          </p:nvPr>
        </p:nvSpPr>
        <p:spPr>
          <a:xfrm>
            <a:off x="4693599" y="1956391"/>
            <a:ext cx="6917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11" name="Google Shape;3801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12" name="Google Shape;3801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13" name="Google Shape;3801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8014" name="Google Shape;38014;p1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15" name="Google Shape;38015;p16"/>
          <p:cNvSpPr/>
          <p:nvPr/>
        </p:nvSpPr>
        <p:spPr>
          <a:xfrm>
            <a:off x="0" y="806538"/>
            <a:ext cx="453600" cy="3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равнение">
  <p:cSld name="1_Сравнение">
    <p:spTree>
      <p:nvGrpSpPr>
        <p:cNvPr id="1" name="Shape 38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17" name="Google Shape;38017;p17"/>
          <p:cNvSpPr txBox="1">
            <a:spLocks noGrp="1"/>
          </p:cNvSpPr>
          <p:nvPr>
            <p:ph type="body" idx="1"/>
          </p:nvPr>
        </p:nvSpPr>
        <p:spPr>
          <a:xfrm>
            <a:off x="581192" y="2847885"/>
            <a:ext cx="47574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b="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018" name="Google Shape;38018;p17"/>
          <p:cNvSpPr txBox="1">
            <a:spLocks noGrp="1"/>
          </p:cNvSpPr>
          <p:nvPr>
            <p:ph type="body" idx="2"/>
          </p:nvPr>
        </p:nvSpPr>
        <p:spPr>
          <a:xfrm>
            <a:off x="581194" y="3523046"/>
            <a:ext cx="4757400" cy="21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19" name="Google Shape;38019;p17"/>
          <p:cNvSpPr txBox="1">
            <a:spLocks noGrp="1"/>
          </p:cNvSpPr>
          <p:nvPr>
            <p:ph type="body" idx="3"/>
          </p:nvPr>
        </p:nvSpPr>
        <p:spPr>
          <a:xfrm>
            <a:off x="6604002" y="2847886"/>
            <a:ext cx="47574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576"/>
              <a:buFont typeface="Noto Sans Symbols"/>
              <a:buNone/>
              <a:defRPr sz="2800" b="0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020" name="Google Shape;38020;p17"/>
          <p:cNvSpPr txBox="1">
            <a:spLocks noGrp="1"/>
          </p:cNvSpPr>
          <p:nvPr>
            <p:ph type="body" idx="4"/>
          </p:nvPr>
        </p:nvSpPr>
        <p:spPr>
          <a:xfrm>
            <a:off x="6604001" y="3523046"/>
            <a:ext cx="4757400" cy="21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21" name="Google Shape;3802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22" name="Google Shape;3802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23" name="Google Shape;3802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8024" name="Google Shape;38024;p1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25" name="Google Shape;38025;p17"/>
          <p:cNvSpPr/>
          <p:nvPr/>
        </p:nvSpPr>
        <p:spPr>
          <a:xfrm>
            <a:off x="0" y="806538"/>
            <a:ext cx="453600" cy="3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38026" name="Google Shape;38026;p17"/>
          <p:cNvGrpSpPr/>
          <p:nvPr/>
        </p:nvGrpSpPr>
        <p:grpSpPr>
          <a:xfrm>
            <a:off x="5338672" y="2250891"/>
            <a:ext cx="1265400" cy="3839285"/>
            <a:chOff x="5385421" y="2250891"/>
            <a:chExt cx="1265400" cy="3839285"/>
          </a:xfrm>
        </p:grpSpPr>
        <p:cxnSp>
          <p:nvCxnSpPr>
            <p:cNvPr id="38027" name="Google Shape;38027;p17"/>
            <p:cNvCxnSpPr/>
            <p:nvPr/>
          </p:nvCxnSpPr>
          <p:spPr>
            <a:xfrm>
              <a:off x="6018085" y="2340176"/>
              <a:ext cx="0" cy="3750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028" name="Google Shape;38028;p17"/>
            <p:cNvSpPr/>
            <p:nvPr/>
          </p:nvSpPr>
          <p:spPr>
            <a:xfrm>
              <a:off x="5385421" y="2250891"/>
              <a:ext cx="12654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СРАВНЕНИЕ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38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0" name="Google Shape;380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31" name="Google Shape;380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32" name="Google Shape;380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8033" name="Google Shape;38033;p1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34" name="Google Shape;38034;p18"/>
          <p:cNvSpPr/>
          <p:nvPr/>
        </p:nvSpPr>
        <p:spPr>
          <a:xfrm>
            <a:off x="0" y="806538"/>
            <a:ext cx="453600" cy="3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ши контакты">
  <p:cSld name="Наши контакты">
    <p:spTree>
      <p:nvGrpSpPr>
        <p:cNvPr id="1" name="Shape 38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6" name="Google Shape;3803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37" name="Google Shape;3803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38" name="Google Shape;3803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8039" name="Google Shape;38039;p19"/>
          <p:cNvSpPr/>
          <p:nvPr/>
        </p:nvSpPr>
        <p:spPr>
          <a:xfrm rot="-5400000">
            <a:off x="3619401" y="2402941"/>
            <a:ext cx="1269900" cy="126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40" name="Google Shape;38040;p19"/>
          <p:cNvSpPr>
            <a:spLocks noGrp="1"/>
          </p:cNvSpPr>
          <p:nvPr>
            <p:ph type="pic" idx="2"/>
          </p:nvPr>
        </p:nvSpPr>
        <p:spPr>
          <a:xfrm>
            <a:off x="973138" y="917461"/>
            <a:ext cx="2205000" cy="498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41" name="Google Shape;38041;p19"/>
          <p:cNvSpPr/>
          <p:nvPr/>
        </p:nvSpPr>
        <p:spPr>
          <a:xfrm>
            <a:off x="764089" y="4824593"/>
            <a:ext cx="10161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042" name="Google Shape;38042;p19"/>
          <p:cNvSpPr txBox="1">
            <a:spLocks noGrp="1"/>
          </p:cNvSpPr>
          <p:nvPr>
            <p:ph type="title"/>
          </p:nvPr>
        </p:nvSpPr>
        <p:spPr>
          <a:xfrm>
            <a:off x="4248051" y="2945525"/>
            <a:ext cx="2945400" cy="1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43" name="Google Shape;38043;p19"/>
          <p:cNvSpPr txBox="1">
            <a:spLocks noGrp="1"/>
          </p:cNvSpPr>
          <p:nvPr>
            <p:ph type="body" idx="1"/>
          </p:nvPr>
        </p:nvSpPr>
        <p:spPr>
          <a:xfrm>
            <a:off x="7405688" y="2005013"/>
            <a:ext cx="4510200" cy="4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алерея">
  <p:cSld name="Галерея">
    <p:spTree>
      <p:nvGrpSpPr>
        <p:cNvPr id="1" name="Shape 38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5" name="Google Shape;3804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46" name="Google Shape;3804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47" name="Google Shape;3804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8048" name="Google Shape;38048;p20"/>
          <p:cNvSpPr>
            <a:spLocks noGrp="1"/>
          </p:cNvSpPr>
          <p:nvPr>
            <p:ph type="pic" idx="2"/>
          </p:nvPr>
        </p:nvSpPr>
        <p:spPr>
          <a:xfrm>
            <a:off x="10128308" y="717550"/>
            <a:ext cx="2063700" cy="49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49" name="Google Shape;38049;p20"/>
          <p:cNvSpPr>
            <a:spLocks noGrp="1"/>
          </p:cNvSpPr>
          <p:nvPr>
            <p:ph type="pic" idx="3"/>
          </p:nvPr>
        </p:nvSpPr>
        <p:spPr>
          <a:xfrm>
            <a:off x="1274457" y="3168650"/>
            <a:ext cx="3367200" cy="368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50" name="Google Shape;38050;p20"/>
          <p:cNvSpPr>
            <a:spLocks noGrp="1"/>
          </p:cNvSpPr>
          <p:nvPr>
            <p:ph type="pic" idx="4"/>
          </p:nvPr>
        </p:nvSpPr>
        <p:spPr>
          <a:xfrm>
            <a:off x="1274457" y="0"/>
            <a:ext cx="3367200" cy="266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51" name="Google Shape;38051;p20"/>
          <p:cNvSpPr/>
          <p:nvPr/>
        </p:nvSpPr>
        <p:spPr>
          <a:xfrm>
            <a:off x="766456" y="4822750"/>
            <a:ext cx="10161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052" name="Google Shape;38052;p20"/>
          <p:cNvSpPr/>
          <p:nvPr/>
        </p:nvSpPr>
        <p:spPr>
          <a:xfrm>
            <a:off x="9493307" y="2901950"/>
            <a:ext cx="1269900" cy="12600"/>
          </a:xfrm>
          <a:prstGeom prst="rect">
            <a:avLst/>
          </a:prstGeom>
          <a:solidFill>
            <a:srgbClr val="24282B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53" name="Google Shape;38053;p20"/>
          <p:cNvSpPr/>
          <p:nvPr/>
        </p:nvSpPr>
        <p:spPr>
          <a:xfrm rot="-5400000">
            <a:off x="3519630" y="2273401"/>
            <a:ext cx="1269900" cy="12600"/>
          </a:xfrm>
          <a:prstGeom prst="rect">
            <a:avLst/>
          </a:prstGeom>
          <a:solidFill>
            <a:srgbClr val="24282B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54" name="Google Shape;38054;p20"/>
          <p:cNvSpPr txBox="1">
            <a:spLocks noGrp="1"/>
          </p:cNvSpPr>
          <p:nvPr>
            <p:ph type="title"/>
          </p:nvPr>
        </p:nvSpPr>
        <p:spPr>
          <a:xfrm>
            <a:off x="6152484" y="3486000"/>
            <a:ext cx="3658200" cy="1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 и подпись">
  <p:cSld name="Изображение и подпись">
    <p:spTree>
      <p:nvGrpSpPr>
        <p:cNvPr id="1" name="Shape 37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3" name="Google Shape;3791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14" name="Google Shape;3791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15" name="Google Shape;3791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916" name="Google Shape;37916;p3"/>
          <p:cNvSpPr/>
          <p:nvPr/>
        </p:nvSpPr>
        <p:spPr>
          <a:xfrm rot="5400000">
            <a:off x="1660385" y="1257302"/>
            <a:ext cx="2540100" cy="25500"/>
          </a:xfrm>
          <a:prstGeom prst="rect">
            <a:avLst/>
          </a:prstGeom>
          <a:solidFill>
            <a:srgbClr val="24282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17" name="Google Shape;37917;p3"/>
          <p:cNvSpPr>
            <a:spLocks noGrp="1"/>
          </p:cNvSpPr>
          <p:nvPr>
            <p:ph type="pic" idx="2"/>
          </p:nvPr>
        </p:nvSpPr>
        <p:spPr>
          <a:xfrm>
            <a:off x="546100" y="520700"/>
            <a:ext cx="4743600" cy="581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18" name="Google Shape;37918;p3"/>
          <p:cNvSpPr/>
          <p:nvPr/>
        </p:nvSpPr>
        <p:spPr>
          <a:xfrm>
            <a:off x="4952408" y="806538"/>
            <a:ext cx="10161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919" name="Google Shape;37919;p3"/>
          <p:cNvSpPr txBox="1">
            <a:spLocks noGrp="1"/>
          </p:cNvSpPr>
          <p:nvPr>
            <p:ph type="title"/>
          </p:nvPr>
        </p:nvSpPr>
        <p:spPr>
          <a:xfrm>
            <a:off x="6096000" y="702156"/>
            <a:ext cx="60960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20" name="Google Shape;37920;p3"/>
          <p:cNvSpPr txBox="1">
            <a:spLocks noGrp="1"/>
          </p:cNvSpPr>
          <p:nvPr>
            <p:ph type="body" idx="1"/>
          </p:nvPr>
        </p:nvSpPr>
        <p:spPr>
          <a:xfrm>
            <a:off x="6096000" y="1443038"/>
            <a:ext cx="5514900" cy="48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2">
  <p:cSld name="Заголовок и объект 2">
    <p:spTree>
      <p:nvGrpSpPr>
        <p:cNvPr id="1" name="Shape 38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56" name="Google Shape;380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57" name="Google Shape;380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58" name="Google Shape;380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8059" name="Google Shape;38059;p21"/>
          <p:cNvSpPr/>
          <p:nvPr/>
        </p:nvSpPr>
        <p:spPr>
          <a:xfrm>
            <a:off x="5216208" y="-1"/>
            <a:ext cx="69759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60" name="Google Shape;38060;p21"/>
          <p:cNvSpPr/>
          <p:nvPr/>
        </p:nvSpPr>
        <p:spPr>
          <a:xfrm rot="-5400000">
            <a:off x="797983" y="2940150"/>
            <a:ext cx="1269900" cy="12600"/>
          </a:xfrm>
          <a:prstGeom prst="rect">
            <a:avLst/>
          </a:prstGeom>
          <a:solidFill>
            <a:srgbClr val="24282B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61" name="Google Shape;38061;p21"/>
          <p:cNvSpPr/>
          <p:nvPr/>
        </p:nvSpPr>
        <p:spPr>
          <a:xfrm>
            <a:off x="4673599" y="604043"/>
            <a:ext cx="10161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062" name="Google Shape;38062;p21"/>
          <p:cNvSpPr txBox="1">
            <a:spLocks noGrp="1"/>
          </p:cNvSpPr>
          <p:nvPr>
            <p:ph type="title"/>
          </p:nvPr>
        </p:nvSpPr>
        <p:spPr>
          <a:xfrm>
            <a:off x="1426632" y="4035869"/>
            <a:ext cx="3658200" cy="1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63" name="Google Shape;38063;p21"/>
          <p:cNvSpPr txBox="1">
            <a:spLocks noGrp="1"/>
          </p:cNvSpPr>
          <p:nvPr>
            <p:ph type="body" idx="1"/>
          </p:nvPr>
        </p:nvSpPr>
        <p:spPr>
          <a:xfrm>
            <a:off x="6016689" y="878177"/>
            <a:ext cx="5341800" cy="52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3">
  <p:cSld name="Заголовок и объект 3">
    <p:spTree>
      <p:nvGrpSpPr>
        <p:cNvPr id="1" name="Shape 38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5" name="Google Shape;38065;p22"/>
          <p:cNvSpPr/>
          <p:nvPr/>
        </p:nvSpPr>
        <p:spPr>
          <a:xfrm>
            <a:off x="0" y="-1"/>
            <a:ext cx="69759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66" name="Google Shape;38066;p22"/>
          <p:cNvSpPr txBox="1">
            <a:spLocks noGrp="1"/>
          </p:cNvSpPr>
          <p:nvPr>
            <p:ph type="body" idx="1"/>
          </p:nvPr>
        </p:nvSpPr>
        <p:spPr>
          <a:xfrm>
            <a:off x="754225" y="878177"/>
            <a:ext cx="5341800" cy="52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67" name="Google Shape;3806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68" name="Google Shape;3806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69" name="Google Shape;3806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8070" name="Google Shape;38070;p22"/>
          <p:cNvSpPr/>
          <p:nvPr/>
        </p:nvSpPr>
        <p:spPr>
          <a:xfrm rot="-5400000">
            <a:off x="7326451" y="2940150"/>
            <a:ext cx="1269900" cy="12600"/>
          </a:xfrm>
          <a:prstGeom prst="rect">
            <a:avLst/>
          </a:prstGeom>
          <a:solidFill>
            <a:srgbClr val="24282B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71" name="Google Shape;38071;p22"/>
          <p:cNvSpPr/>
          <p:nvPr/>
        </p:nvSpPr>
        <p:spPr>
          <a:xfrm>
            <a:off x="6482401" y="604043"/>
            <a:ext cx="10161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072" name="Google Shape;38072;p22"/>
          <p:cNvSpPr txBox="1">
            <a:spLocks noGrp="1"/>
          </p:cNvSpPr>
          <p:nvPr>
            <p:ph type="title"/>
          </p:nvPr>
        </p:nvSpPr>
        <p:spPr>
          <a:xfrm>
            <a:off x="7955099" y="4035869"/>
            <a:ext cx="3658200" cy="1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">
  <p:cSld name="Цитата">
    <p:spTree>
      <p:nvGrpSpPr>
        <p:cNvPr id="1" name="Shape 38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4" name="Google Shape;3807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75" name="Google Shape;3807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76" name="Google Shape;3807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8077" name="Google Shape;38077;p23"/>
          <p:cNvSpPr/>
          <p:nvPr/>
        </p:nvSpPr>
        <p:spPr>
          <a:xfrm>
            <a:off x="952500" y="952500"/>
            <a:ext cx="10287000" cy="49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078" name="Google Shape;38078;p23"/>
          <p:cNvSpPr/>
          <p:nvPr/>
        </p:nvSpPr>
        <p:spPr>
          <a:xfrm rot="-5400000">
            <a:off x="5454650" y="1105000"/>
            <a:ext cx="1269900" cy="12600"/>
          </a:xfrm>
          <a:prstGeom prst="rect">
            <a:avLst/>
          </a:prstGeom>
          <a:solidFill>
            <a:srgbClr val="24282B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433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079" name="Google Shape;38079;p23"/>
          <p:cNvSpPr/>
          <p:nvPr/>
        </p:nvSpPr>
        <p:spPr>
          <a:xfrm>
            <a:off x="431799" y="1365249"/>
            <a:ext cx="10161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080" name="Google Shape;38080;p23"/>
          <p:cNvSpPr/>
          <p:nvPr/>
        </p:nvSpPr>
        <p:spPr>
          <a:xfrm>
            <a:off x="10731499" y="5065379"/>
            <a:ext cx="10161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081" name="Google Shape;38081;p23"/>
          <p:cNvSpPr txBox="1">
            <a:spLocks noGrp="1"/>
          </p:cNvSpPr>
          <p:nvPr>
            <p:ph type="title"/>
          </p:nvPr>
        </p:nvSpPr>
        <p:spPr>
          <a:xfrm>
            <a:off x="1443567" y="3019274"/>
            <a:ext cx="9304800" cy="1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82" name="Google Shape;38082;p23"/>
          <p:cNvSpPr txBox="1">
            <a:spLocks noGrp="1"/>
          </p:cNvSpPr>
          <p:nvPr>
            <p:ph type="body" idx="1"/>
          </p:nvPr>
        </p:nvSpPr>
        <p:spPr>
          <a:xfrm>
            <a:off x="4437501" y="2348318"/>
            <a:ext cx="3317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i="1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вестка">
  <p:cSld name="Повестка">
    <p:spTree>
      <p:nvGrpSpPr>
        <p:cNvPr id="1" name="Shape 38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84" name="Google Shape;3808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85" name="Google Shape;3808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8086" name="Google Shape;38086;p24"/>
          <p:cNvSpPr/>
          <p:nvPr/>
        </p:nvSpPr>
        <p:spPr>
          <a:xfrm>
            <a:off x="0" y="4735651"/>
            <a:ext cx="10161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087" name="Google Shape;38087;p24"/>
          <p:cNvSpPr txBox="1">
            <a:spLocks noGrp="1"/>
          </p:cNvSpPr>
          <p:nvPr>
            <p:ph type="title"/>
          </p:nvPr>
        </p:nvSpPr>
        <p:spPr>
          <a:xfrm>
            <a:off x="1426632" y="4651968"/>
            <a:ext cx="36582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88" name="Google Shape;38088;p24"/>
          <p:cNvSpPr/>
          <p:nvPr/>
        </p:nvSpPr>
        <p:spPr>
          <a:xfrm rot="-5400000">
            <a:off x="5467350" y="2065518"/>
            <a:ext cx="1269900" cy="12600"/>
          </a:xfrm>
          <a:prstGeom prst="rect">
            <a:avLst/>
          </a:prstGeom>
          <a:solidFill>
            <a:srgbClr val="24282B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433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089" name="Google Shape;38089;p24"/>
          <p:cNvSpPr txBox="1">
            <a:spLocks noGrp="1"/>
          </p:cNvSpPr>
          <p:nvPr>
            <p:ph type="body" idx="1"/>
          </p:nvPr>
        </p:nvSpPr>
        <p:spPr>
          <a:xfrm>
            <a:off x="6616172" y="0"/>
            <a:ext cx="4994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 и заголовок">
  <p:cSld name="Изображение и заголовок">
    <p:spTree>
      <p:nvGrpSpPr>
        <p:cNvPr id="1" name="Shape 38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1" name="Google Shape;3809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92" name="Google Shape;3809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93" name="Google Shape;3809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8094" name="Google Shape;38094;p25"/>
          <p:cNvSpPr/>
          <p:nvPr/>
        </p:nvSpPr>
        <p:spPr>
          <a:xfrm rot="5400000">
            <a:off x="1660385" y="1257302"/>
            <a:ext cx="2540100" cy="25500"/>
          </a:xfrm>
          <a:prstGeom prst="rect">
            <a:avLst/>
          </a:prstGeom>
          <a:solidFill>
            <a:srgbClr val="24282B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95" name="Google Shape;38095;p25"/>
          <p:cNvSpPr>
            <a:spLocks noGrp="1"/>
          </p:cNvSpPr>
          <p:nvPr>
            <p:ph type="pic" idx="2"/>
          </p:nvPr>
        </p:nvSpPr>
        <p:spPr>
          <a:xfrm>
            <a:off x="546100" y="520700"/>
            <a:ext cx="4743600" cy="581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96" name="Google Shape;38096;p25"/>
          <p:cNvSpPr/>
          <p:nvPr/>
        </p:nvSpPr>
        <p:spPr>
          <a:xfrm>
            <a:off x="4952408" y="806538"/>
            <a:ext cx="10161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097" name="Google Shape;38097;p25"/>
          <p:cNvSpPr txBox="1">
            <a:spLocks noGrp="1"/>
          </p:cNvSpPr>
          <p:nvPr>
            <p:ph type="title"/>
          </p:nvPr>
        </p:nvSpPr>
        <p:spPr>
          <a:xfrm>
            <a:off x="6096000" y="702156"/>
            <a:ext cx="60960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7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2" name="Google Shape;379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23" name="Google Shape;3792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24" name="Google Shape;3792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25" name="Google Shape;3792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926" name="Google Shape;37926;p4"/>
          <p:cNvSpPr/>
          <p:nvPr/>
        </p:nvSpPr>
        <p:spPr>
          <a:xfrm>
            <a:off x="0" y="806538"/>
            <a:ext cx="453600" cy="3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7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8" name="Google Shape;3792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29" name="Google Shape;3792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30" name="Google Shape;3793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7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2" name="Google Shape;379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33" name="Google Shape;3793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34" name="Google Shape;3793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35" name="Google Shape;3793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36" name="Google Shape;3793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937" name="Google Shape;37937;p6"/>
          <p:cNvSpPr/>
          <p:nvPr/>
        </p:nvSpPr>
        <p:spPr>
          <a:xfrm>
            <a:off x="0" y="806538"/>
            <a:ext cx="453600" cy="3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7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9" name="Google Shape;37939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40" name="Google Shape;37940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941" name="Google Shape;3794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42" name="Google Shape;3794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43" name="Google Shape;3794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944" name="Google Shape;37944;p7"/>
          <p:cNvSpPr/>
          <p:nvPr/>
        </p:nvSpPr>
        <p:spPr>
          <a:xfrm>
            <a:off x="109259" y="4564339"/>
            <a:ext cx="10161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6" name="Google Shape;379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47" name="Google Shape;3794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48" name="Google Shape;37948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49" name="Google Shape;379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50" name="Google Shape;379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51" name="Google Shape;379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7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3" name="Google Shape;379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54" name="Google Shape;379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955" name="Google Shape;379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56" name="Google Shape;379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957" name="Google Shape;379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58" name="Google Shape;379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59" name="Google Shape;379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60" name="Google Shape;379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961" name="Google Shape;37961;p9"/>
          <p:cNvSpPr/>
          <p:nvPr/>
        </p:nvSpPr>
        <p:spPr>
          <a:xfrm>
            <a:off x="0" y="806538"/>
            <a:ext cx="453600" cy="3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37962" name="Google Shape;37962;p9"/>
          <p:cNvGrpSpPr/>
          <p:nvPr/>
        </p:nvGrpSpPr>
        <p:grpSpPr>
          <a:xfrm>
            <a:off x="5338672" y="2250891"/>
            <a:ext cx="1265400" cy="3839285"/>
            <a:chOff x="5385421" y="2250891"/>
            <a:chExt cx="1265400" cy="3839285"/>
          </a:xfrm>
        </p:grpSpPr>
        <p:cxnSp>
          <p:nvCxnSpPr>
            <p:cNvPr id="37963" name="Google Shape;37963;p9"/>
            <p:cNvCxnSpPr/>
            <p:nvPr/>
          </p:nvCxnSpPr>
          <p:spPr>
            <a:xfrm>
              <a:off x="6018085" y="2340176"/>
              <a:ext cx="0" cy="3750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964" name="Google Shape;37964;p9"/>
            <p:cNvSpPr/>
            <p:nvPr/>
          </p:nvSpPr>
          <p:spPr>
            <a:xfrm>
              <a:off x="5385421" y="2250891"/>
              <a:ext cx="12654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СРАВНЕНИЕ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7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6" name="Google Shape;379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67" name="Google Shape;37967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968" name="Google Shape;37968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969" name="Google Shape;379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70" name="Google Shape;379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71" name="Google Shape;379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Google Shape;3790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901" name="Google Shape;3790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02" name="Google Shape;3790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03" name="Google Shape;3790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04" name="Google Shape;3790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3" name="Google Shape;38103;p26" descr="http://www.blife.it/media/catalog/product/cache/1/image/650x/040ec09b1e35df139433887a97daa66f/s/t/stetoscopio_peditrico_2.jpg"/>
          <p:cNvSpPr/>
          <p:nvPr/>
        </p:nvSpPr>
        <p:spPr>
          <a:xfrm>
            <a:off x="3611762" y="561677"/>
            <a:ext cx="3482700" cy="1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B3049"/>
              </a:buClr>
              <a:buSzPts val="1013"/>
              <a:buFont typeface="Noto Sans Symbols"/>
              <a:buNone/>
            </a:pPr>
            <a:endParaRPr sz="1013" b="0" i="0" u="none" strike="noStrike" cap="non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4" name="Google Shape;38104;p26"/>
          <p:cNvSpPr/>
          <p:nvPr/>
        </p:nvSpPr>
        <p:spPr>
          <a:xfrm>
            <a:off x="1055074" y="4811088"/>
            <a:ext cx="10598209" cy="101562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COVID-19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коронавирустық инфекциясының таралуының алдын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алу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кезеңінде балаларға, ата-аналар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педагогтарға психологиялық көмек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қолдауды ұйымдастыру және көрсету бойынша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орта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мекемелерінің педагог-психологтарына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арналған өңірлік вебинарлар</a:t>
            </a:r>
            <a:endParaRPr sz="20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105" name="Google Shape;3810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4369" y="277212"/>
            <a:ext cx="2026668" cy="92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06" name="Google Shape;38106;p26" descr="C:\Users\User\Desktop\Рисунок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9590" y="170120"/>
            <a:ext cx="1021800" cy="100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107" name="Google Shape;38107;p26" descr="A screenshot of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589" y="128829"/>
            <a:ext cx="1872208" cy="131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08" name="Google Shape;38108;p26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63580" y="63795"/>
            <a:ext cx="1178981" cy="1183735"/>
          </a:xfrm>
          <a:prstGeom prst="rect">
            <a:avLst/>
          </a:prstGeom>
          <a:noFill/>
          <a:ln>
            <a:noFill/>
          </a:ln>
        </p:spPr>
      </p:pic>
      <p:sp>
        <p:nvSpPr>
          <p:cNvPr id="38110" name="Google Shape;38110;p26"/>
          <p:cNvSpPr/>
          <p:nvPr/>
        </p:nvSpPr>
        <p:spPr>
          <a:xfrm>
            <a:off x="297712" y="6074724"/>
            <a:ext cx="11589488" cy="5490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06250"/>
              </a:lnSpc>
            </a:pP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Қазақстан Республикасы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Білім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және ғылым министрлігінің, 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ҚР ДСМ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Республикалық психикалық денсаулық ғылыми-практикалық орталығының және 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БҰҰ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Балалар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қорының 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(ЮНИСЕФ)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бірлескен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жоспары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шеңберінде</a:t>
            </a:r>
            <a:r>
              <a:rPr lang="ru-RU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</a:t>
            </a:r>
            <a:r>
              <a:rPr lang="en-US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қайырымдылық қорының қаржылық қолдауымен.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11" name="Google Shape;38111;p26"/>
          <p:cNvSpPr txBox="1">
            <a:spLocks noGrp="1"/>
          </p:cNvSpPr>
          <p:nvPr>
            <p:ph type="title"/>
          </p:nvPr>
        </p:nvSpPr>
        <p:spPr>
          <a:xfrm>
            <a:off x="581193" y="2114938"/>
            <a:ext cx="11029500" cy="21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2060"/>
              </a:buClr>
              <a:buSzPts val="4000"/>
            </a:pPr>
            <a:r>
              <a:rPr lang="ru-RU" sz="4000" b="1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Педагог-психологтың білім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беру </a:t>
            </a:r>
            <a:r>
              <a:rPr lang="ru-RU" sz="4000" b="1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процесі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субъектілерінің психикалық денсаулығын нығайту бойынша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жұмысы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ru-RU" sz="40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Суицидтің алдын</a:t>
            </a:r>
            <a:r>
              <a:rPr lang="ru-RU" sz="40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алу</a:t>
            </a:r>
            <a:endParaRPr sz="4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1" name="Google Shape;38191;p35"/>
          <p:cNvSpPr txBox="1">
            <a:spLocks noGrp="1"/>
          </p:cNvSpPr>
          <p:nvPr>
            <p:ph type="title"/>
          </p:nvPr>
        </p:nvSpPr>
        <p:spPr>
          <a:xfrm>
            <a:off x="581192" y="481439"/>
            <a:ext cx="110295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ru-RU" sz="3200" b="1" dirty="0" smtClean="0"/>
              <a:t>2 </a:t>
            </a:r>
            <a:r>
              <a:rPr lang="ru-RU" sz="3200" b="1" dirty="0" err="1" smtClean="0"/>
              <a:t>қадам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Оқушының эмоционалды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және мінез-құлық қажеттіліктерін бағалау</a:t>
            </a:r>
            <a:endParaRPr sz="3200" dirty="0"/>
          </a:p>
        </p:txBody>
      </p:sp>
      <p:sp>
        <p:nvSpPr>
          <p:cNvPr id="38192" name="Google Shape;38192;p35"/>
          <p:cNvSpPr/>
          <p:nvPr/>
        </p:nvSpPr>
        <p:spPr>
          <a:xfrm>
            <a:off x="157656" y="1595022"/>
            <a:ext cx="11729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8651" y="1777612"/>
            <a:ext cx="107053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2060"/>
                </a:solidFill>
              </a:rPr>
              <a:t>Қауіп-қатер тобындағы балалардың  жағдайы </a:t>
            </a:r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проблемалар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немесе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қажеттіліктер </a:t>
            </a:r>
            <a:r>
              <a:rPr lang="ru-RU" sz="2800" b="1" dirty="0" smtClean="0">
                <a:solidFill>
                  <a:srgbClr val="002060"/>
                </a:solidFill>
              </a:rPr>
              <a:t>) </a:t>
            </a:r>
            <a:r>
              <a:rPr lang="ru-RU" sz="2800" b="1" dirty="0" err="1" smtClean="0">
                <a:solidFill>
                  <a:srgbClr val="002060"/>
                </a:solidFill>
              </a:rPr>
              <a:t>туралы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ақпарат алу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және оларды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шешу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үшін ресурстар</a:t>
            </a:r>
            <a:r>
              <a:rPr lang="ru-RU" sz="2800" b="1" dirty="0" smtClean="0">
                <a:solidFill>
                  <a:srgbClr val="002060"/>
                </a:solidFill>
              </a:rPr>
              <a:t> мен </a:t>
            </a:r>
            <a:r>
              <a:rPr lang="ru-RU" sz="2800" b="1" dirty="0" err="1" smtClean="0">
                <a:solidFill>
                  <a:srgbClr val="002060"/>
                </a:solidFill>
              </a:rPr>
              <a:t>тәсілдерді айқындау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002060"/>
                </a:solidFill>
              </a:rPr>
              <a:t>Қауіп-қатер тобындағы оқушыларды психологиялық-педагогикалық сүйемелдеуді ұйымдастыру бойынша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қорытындылар </a:t>
            </a:r>
            <a:r>
              <a:rPr lang="ru-RU" sz="2800" b="1" dirty="0" smtClean="0">
                <a:solidFill>
                  <a:srgbClr val="002060"/>
                </a:solidFill>
              </a:rPr>
              <a:t>мен </a:t>
            </a:r>
            <a:r>
              <a:rPr lang="ru-RU" sz="2800" b="1" dirty="0" err="1" smtClean="0">
                <a:solidFill>
                  <a:srgbClr val="002060"/>
                </a:solidFill>
              </a:rPr>
              <a:t>ұсынымдар әзірлеу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Психолог не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істейді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6813" y="1678940"/>
            <a:ext cx="10602433" cy="4351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1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және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5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сыныптардың бейімделуі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, 10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сыныпқа көшу</a:t>
            </a:r>
            <a:endParaRPr lang="ru-RU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Тәуекел тобындағы оқушыларды анықтау</a:t>
            </a:r>
            <a:endParaRPr lang="ru-RU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Оқу және оқудан тыс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қызметті бақылау</a:t>
            </a:r>
            <a:endParaRPr lang="ru-RU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Педагогтар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мен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ата-аналардан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ақпарат жинау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(анамнез)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Он-лайн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форматтағы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диагностика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Google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формаларында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сауалнама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құру және ата-аналар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чаттары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(оқушыларға, ата-аналарға, педагогтарға сауалнама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)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арқылы сауалнамаға сілтемелер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жіберу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арқылы жүргізіледі.</a:t>
            </a:r>
            <a:endParaRPr lang="ru-RU" b="1" dirty="0">
              <a:solidFill>
                <a:srgbClr val="002060"/>
              </a:solidFill>
              <a:latin typeface="+mj-lt"/>
            </a:endParaRPr>
          </a:p>
          <a:p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04" name="Google Shape;38204;p37"/>
          <p:cNvSpPr txBox="1">
            <a:spLocks noGrp="1"/>
          </p:cNvSpPr>
          <p:nvPr>
            <p:ph type="title"/>
          </p:nvPr>
        </p:nvSpPr>
        <p:spPr>
          <a:xfrm>
            <a:off x="474867" y="217458"/>
            <a:ext cx="116109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қадам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Мәселелерді шешуге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ашуды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басқаруға және жанжалдарды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шешуге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көмектесу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205" name="Google Shape;38205;p37" descr="C:\Users\Жулдыз\Desktop\3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8753" y="1817515"/>
            <a:ext cx="4863046" cy="363018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3151" y="1228727"/>
            <a:ext cx="67957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Адам </a:t>
            </a:r>
            <a:r>
              <a:rPr lang="ru-RU" sz="2400" b="1" dirty="0" err="1" smtClean="0">
                <a:solidFill>
                  <a:srgbClr val="002060"/>
                </a:solidFill>
              </a:rPr>
              <a:t>жиі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бастан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күшті эмоциялық кернеу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сезінгенде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ашумен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қатты сөздер айтып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қылықтар жасайды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олар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туралы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кейін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өкінеді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</a:rPr>
              <a:t>Жанжал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жағдайы айналадағы адамдармен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қарым-қатынастың нашарлауына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немесе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тіпті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бұзылуына әкелуі мүмкін.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</a:rPr>
              <a:t>Сондықтан қақтығыстарға жеткізбеу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маңызды.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Егер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келіспеушіліктерді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болдырмау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мүмкін болмаса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онда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сіз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жағдайдың жаңа қарым-қатынасты дамыту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және өзіңізді дамыту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туралы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мүмкіндіктер бере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алатындығын білуіңіз керек</a:t>
            </a:r>
            <a:r>
              <a:rPr lang="ru-RU" sz="2400" b="1" dirty="0" smtClean="0">
                <a:solidFill>
                  <a:srgbClr val="002060"/>
                </a:solidFill>
              </a:rPr>
              <a:t> 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0" name="Google Shape;3821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Психолог не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істейді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211" name="Google Shape;38211;p38"/>
          <p:cNvSpPr/>
          <p:nvPr/>
        </p:nvSpPr>
        <p:spPr>
          <a:xfrm>
            <a:off x="659219" y="1125446"/>
            <a:ext cx="11022707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Жоғары сынып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оқушылары үшін психикалық денсаулықты нығайту бойынша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сабақтар «Өз көңіл күйіңе әсер ет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» </a:t>
            </a:r>
          </a:p>
          <a:p>
            <a:pPr marL="285750" lvl="0" indent="-285750"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«Оқушы-мұғалім», «Мұғалім-ата-ана»,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ата-ана-бала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»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жүйелеріндегі қақтығыстарды шешу</a:t>
            </a:r>
            <a:endParaRPr lang="ru-RU" sz="2800" b="1" dirty="0" smtClean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Ата-аналармен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және оқушылармен жасөспірімдердің ерекшеліктері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тақырыбында сабақ</a:t>
            </a:r>
            <a:endParaRPr lang="ru-RU" sz="2800" b="1" dirty="0" smtClean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ҚТ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балаларымен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жұмыс</a:t>
            </a:r>
            <a:endParaRPr lang="ru-RU" sz="2800" b="1" dirty="0" smtClean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Зорлық-зомбылық және қатыгездік бойынша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алдын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алу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жұмыстарыӨзін-өзі реттеу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тыныс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алу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жаттығулары,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визуализация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әдістері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)</a:t>
            </a:r>
            <a:endParaRPr lang="ru-RU" sz="2800" b="1" dirty="0">
              <a:solidFill>
                <a:srgbClr val="00206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54154" y="6120881"/>
            <a:ext cx="9517224" cy="373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Эмоционалды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жанудың алдын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алу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бойынша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вебинарды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қараңыз.</a:t>
            </a:r>
            <a:endParaRPr lang="ru-RU" sz="1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11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23" name="Google Shape;38223;p40"/>
          <p:cNvSpPr txBox="1">
            <a:spLocks noGrp="1"/>
          </p:cNvSpPr>
          <p:nvPr>
            <p:ph type="title"/>
          </p:nvPr>
        </p:nvSpPr>
        <p:spPr>
          <a:xfrm>
            <a:off x="581192" y="607563"/>
            <a:ext cx="110295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200"/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қадам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Қиындықтарды жеңудің оң дағдыларын  күшейту және орнықтылықты дамыту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24" name="Google Shape;38224;p40"/>
          <p:cNvSpPr/>
          <p:nvPr/>
        </p:nvSpPr>
        <p:spPr>
          <a:xfrm>
            <a:off x="495271" y="1890477"/>
            <a:ext cx="51816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Мектеп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психологтары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оқушылармен және олардың отбасыларымен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әлеуметтік, эмоционалды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 мінез-құлық денсаулығын сақтау үшін жұмыс істейді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ал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зерттеулер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көрсеткендей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қолдаудың бұл түрін алған оқушылар мектепте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жақсы білім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сапасын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көрсетеді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pic>
        <p:nvPicPr>
          <p:cNvPr id="38225" name="Google Shape;38225;p40" descr="C:\Users\Жулдыз\Desktop\39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6255" y="1610658"/>
            <a:ext cx="6080819" cy="456061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7" name="Google Shape;38197;p36"/>
          <p:cNvSpPr txBox="1">
            <a:spLocks noGrp="1"/>
          </p:cNvSpPr>
          <p:nvPr>
            <p:ph type="title"/>
          </p:nvPr>
        </p:nvSpPr>
        <p:spPr>
          <a:xfrm>
            <a:off x="800877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Психолог не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істейді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198" name="Google Shape;38198;p36"/>
          <p:cNvSpPr txBox="1">
            <a:spLocks noGrp="1"/>
          </p:cNvSpPr>
          <p:nvPr>
            <p:ph type="body" idx="1"/>
          </p:nvPr>
        </p:nvSpPr>
        <p:spPr>
          <a:xfrm>
            <a:off x="632927" y="1265789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Акциялар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+mj-lt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Тілектер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Мейірімділік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деген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не?  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Позитивті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көңіл-күй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ал! 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Бірге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бояйық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Бақыт қайтадан сәнде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Алғыс!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ҰБТ-140 балл!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Мүмкін?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Қалай?»</a:t>
            </a:r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«Бала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құқығы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адам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құқығы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»,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ата-аналар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мен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оқушыларға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396135" y="1284449"/>
            <a:ext cx="5155163" cy="4612497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Ата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-</a:t>
            </a:r>
            <a:r>
              <a:rPr lang="kk-KZ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аналарға арналған шаралар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Отбасы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күні»</a:t>
            </a:r>
            <a:endParaRPr lang="ru-RU" sz="1800" b="1" dirty="0">
              <a:solidFill>
                <a:srgbClr val="002060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Отбасы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қоғамның ұяшығы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Ашық есік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күндері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kk-KZ" sz="1000" b="1" dirty="0" smtClean="0">
              <a:solidFill>
                <a:srgbClr val="002060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solidFill>
                <a:srgbClr val="002060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Марафондар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1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Карантиндегі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отбасы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Отбасы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әлемі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Эмоцияларды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қалай басқаруға болады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?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Үйдегі уақыт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Өмірге төзімділікті қалыптастыру және стресстік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жағдайларды басқару бағдарламасы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Font typeface="Arial" pitchFamily="34" charset="0"/>
              <a:buChar char="•"/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Font typeface="Arial" pitchFamily="34" charset="0"/>
              <a:buChar char="•"/>
            </a:pP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8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31" name="Google Shape;38231;p41"/>
          <p:cNvSpPr txBox="1">
            <a:spLocks noGrp="1"/>
          </p:cNvSpPr>
          <p:nvPr>
            <p:ph type="title"/>
          </p:nvPr>
        </p:nvSpPr>
        <p:spPr>
          <a:xfrm>
            <a:off x="581192" y="521979"/>
            <a:ext cx="110295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A3838"/>
              </a:buClr>
              <a:buSzPts val="3240"/>
            </a:pPr>
            <a:r>
              <a:rPr lang="ru-RU" sz="3200" b="1" dirty="0" smtClean="0">
                <a:solidFill>
                  <a:srgbClr val="3A38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ru-RU" sz="3200" b="1" dirty="0" err="1" smtClean="0">
                <a:solidFill>
                  <a:srgbClr val="3A38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қадам</a:t>
            </a:r>
            <a:r>
              <a:rPr lang="ru-RU" sz="3200" b="1" dirty="0" smtClean="0">
                <a:solidFill>
                  <a:srgbClr val="3A38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200" b="1" dirty="0" err="1" smtClean="0">
                <a:solidFill>
                  <a:srgbClr val="3A38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Ведомстволар</a:t>
            </a:r>
            <a:r>
              <a:rPr lang="ru-RU" sz="3200" b="1" dirty="0" smtClean="0">
                <a:solidFill>
                  <a:srgbClr val="3A38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 smtClean="0">
                <a:solidFill>
                  <a:srgbClr val="3A38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арасындағы қызметтерді үйлестіру</a:t>
            </a:r>
            <a:endParaRPr sz="4000" dirty="0">
              <a:solidFill>
                <a:srgbClr val="3A3838"/>
              </a:solidFill>
            </a:endParaRPr>
          </a:p>
        </p:txBody>
      </p:sp>
      <p:sp>
        <p:nvSpPr>
          <p:cNvPr id="38232" name="Google Shape;38232;p41"/>
          <p:cNvSpPr/>
          <p:nvPr/>
        </p:nvSpPr>
        <p:spPr>
          <a:xfrm>
            <a:off x="714374" y="1874748"/>
            <a:ext cx="650023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Мектеп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психологтары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ата-аналармен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 мектеп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әкімшілігімен дағдарыстарға жауап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беру,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психологиялық көмек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пен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қажетті психологиялық қолдау көрсету үшін жұмыс істейді</a:t>
            </a:r>
            <a:endParaRPr dirty="0"/>
          </a:p>
        </p:txBody>
      </p:sp>
      <p:pic>
        <p:nvPicPr>
          <p:cNvPr id="38233" name="Google Shape;38233;p41" descr="C:\Users\Жулдыз\Desktop\40.jpg"/>
          <p:cNvPicPr preferRelativeResize="0"/>
          <p:nvPr/>
        </p:nvPicPr>
        <p:blipFill rotWithShape="1">
          <a:blip r:embed="rId3">
            <a:alphaModFix/>
          </a:blip>
          <a:srcRect l="18841" t="7717" r="11809" b="9480"/>
          <a:stretch/>
        </p:blipFill>
        <p:spPr>
          <a:xfrm>
            <a:off x="7852515" y="1158927"/>
            <a:ext cx="4120055" cy="4887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220" y="200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+mn-lt"/>
              </a:rPr>
              <a:t>ПЕДАГОГ-ПСИХОЛОГТЫҢ ВЕДОМСТВАЛЫҚ ҚҰРЫЛЫМЫ</a:t>
            </a:r>
            <a:endParaRPr lang="ru-RU" sz="35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67869" y="3687087"/>
            <a:ext cx="2131130" cy="78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ПСИХОЛОГ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 rot="16200000">
            <a:off x="8839196" y="3344971"/>
            <a:ext cx="4948089" cy="1236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Ведомствоаралық құрылымдар (Денсаулық сақтау, </a:t>
            </a:r>
            <a:r>
              <a:rPr lang="ru-RU" sz="2400" dirty="0" smtClean="0">
                <a:solidFill>
                  <a:schemeClr val="tx1"/>
                </a:solidFill>
              </a:rPr>
              <a:t>ІІМ, </a:t>
            </a:r>
            <a:r>
              <a:rPr lang="ru-RU" sz="2400" dirty="0" err="1" smtClean="0">
                <a:solidFill>
                  <a:schemeClr val="tx1"/>
                </a:solidFill>
              </a:rPr>
              <a:t>әлеум.қорғау және </a:t>
            </a:r>
            <a:r>
              <a:rPr lang="ru-RU" sz="2400" dirty="0" smtClean="0">
                <a:solidFill>
                  <a:schemeClr val="tx1"/>
                </a:solidFill>
              </a:rPr>
              <a:t>т. б)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28808" y="5201251"/>
            <a:ext cx="2426108" cy="78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Оқушылар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87150" y="3104537"/>
            <a:ext cx="2377576" cy="1187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Орынбасарлар</a:t>
            </a:r>
            <a:r>
              <a:rPr lang="ru-RU" sz="2000" dirty="0" smtClean="0"/>
              <a:t> </a:t>
            </a:r>
            <a:r>
              <a:rPr lang="ru-RU" sz="2000" dirty="0" err="1" smtClean="0"/>
              <a:t>ғылыми, әдістемелік жұмыстар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82234" y="3129121"/>
            <a:ext cx="2304864" cy="116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/>
              <a:t>Орынбасарлар</a:t>
            </a:r>
            <a:r>
              <a:rPr lang="ru-RU" sz="2200" dirty="0" smtClean="0"/>
              <a:t>  </a:t>
            </a:r>
            <a:r>
              <a:rPr lang="ru-RU" sz="2200" dirty="0" err="1" smtClean="0"/>
              <a:t>оіж</a:t>
            </a:r>
            <a:r>
              <a:rPr lang="ru-RU" sz="2200" dirty="0" smtClean="0"/>
              <a:t>, </a:t>
            </a:r>
            <a:r>
              <a:rPr lang="ru-RU" sz="2200" dirty="0" err="1" smtClean="0"/>
              <a:t>тіж</a:t>
            </a:r>
            <a:endParaRPr lang="ru-RU" sz="2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01046" y="1875511"/>
            <a:ext cx="3534340" cy="78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ӘДІСТЕМЕЛІК КАБИНЕТ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1415" y="1882884"/>
            <a:ext cx="2426108" cy="78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директор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09508" y="5196335"/>
            <a:ext cx="2426108" cy="78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Ата</a:t>
            </a:r>
            <a:r>
              <a:rPr lang="en-US" sz="2400" dirty="0" smtClean="0"/>
              <a:t>-</a:t>
            </a:r>
            <a:r>
              <a:rPr lang="kk-KZ" sz="2400" dirty="0" smtClean="0"/>
              <a:t>аналар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9381" y="5201250"/>
            <a:ext cx="2426108" cy="78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Мұғалімдер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058697" y="2738289"/>
            <a:ext cx="0" cy="90456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494207" y="2738289"/>
            <a:ext cx="0" cy="90456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4" idx="1"/>
          </p:cNvCxnSpPr>
          <p:nvPr/>
        </p:nvCxnSpPr>
        <p:spPr>
          <a:xfrm>
            <a:off x="3687097" y="4077919"/>
            <a:ext cx="980772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806380" y="4029993"/>
            <a:ext cx="980772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026310" y="4498248"/>
            <a:ext cx="641559" cy="6980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6840794" y="4498247"/>
            <a:ext cx="641559" cy="69808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706400" y="4503164"/>
            <a:ext cx="1" cy="69808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право 24"/>
          <p:cNvSpPr/>
          <p:nvPr/>
        </p:nvSpPr>
        <p:spPr>
          <a:xfrm>
            <a:off x="10171243" y="3583858"/>
            <a:ext cx="530942" cy="84065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716832" y="6251510"/>
            <a:ext cx="886408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Мультидицсплинарлы</a:t>
            </a:r>
            <a:r>
              <a:rPr lang="ru-RU" sz="2000" b="1" dirty="0" smtClean="0">
                <a:solidFill>
                  <a:srgbClr val="0070C0"/>
                </a:solidFill>
              </a:rPr>
              <a:t> команда </a:t>
            </a:r>
            <a:r>
              <a:rPr lang="ru-RU" sz="2000" b="1" dirty="0" err="1" smtClean="0">
                <a:solidFill>
                  <a:srgbClr val="0070C0"/>
                </a:solidFill>
              </a:rPr>
              <a:t>құру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3450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39" name="Google Shape;38239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graphicFrame>
        <p:nvGraphicFramePr>
          <p:cNvPr id="38240" name="Google Shape;38240;p42"/>
          <p:cNvGraphicFramePr/>
          <p:nvPr>
            <p:extLst>
              <p:ext uri="{D42A27DB-BD31-4B8C-83A1-F6EECF244321}">
                <p14:modId xmlns="" xmlns:p14="http://schemas.microsoft.com/office/powerpoint/2010/main" val="4064225267"/>
              </p:ext>
            </p:extLst>
          </p:nvPr>
        </p:nvGraphicFramePr>
        <p:xfrm>
          <a:off x="446567" y="200824"/>
          <a:ext cx="11235361" cy="6442038"/>
        </p:xfrm>
        <a:graphic>
          <a:graphicData uri="http://schemas.openxmlformats.org/drawingml/2006/table">
            <a:tbl>
              <a:tblPr>
                <a:noFill/>
                <a:tableStyleId>{01AE0F32-CBE5-41DF-91C0-924DDC991BB5}</a:tableStyleId>
              </a:tblPr>
              <a:tblGrid>
                <a:gridCol w="4460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4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5864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 err="1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Суицидтің алдын</a:t>
                      </a:r>
                      <a:r>
                        <a:rPr lang="ru-RU" sz="2400" b="1" u="none" strike="noStrike" cap="none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400" b="1" u="none" strike="noStrike" cap="none" dirty="0" err="1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алу</a:t>
                      </a:r>
                      <a:endParaRPr sz="2400" b="0" u="none" strike="noStrike" cap="none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2425" marR="42425" marT="21225" marB="21225" anchor="b">
                    <a:lnL w="9525" cap="flat" cmpd="sng">
                      <a:solidFill>
                        <a:srgbClr val="7121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121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121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121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12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Стратегия</a:t>
                      </a:r>
                      <a:endParaRPr sz="1800" b="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2425" marR="42425" marT="21225" marB="21225">
                    <a:lnL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Тәсіл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 b="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2425" marR="42425" marT="21225" marB="21225">
                    <a:lnL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22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Қолжетімділікті арттыру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және көмек көрсету</a:t>
                      </a:r>
                      <a:endParaRPr dirty="0"/>
                    </a:p>
                  </a:txBody>
                  <a:tcPr marL="42425" marR="42425" marT="21225" marB="21225">
                    <a:lnL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Жүйелерді өзгерту арқылы суицидке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қауіпсіз көмек</a:t>
                      </a:r>
                      <a:endParaRPr lang="ru-RU" sz="1800" b="1" u="none" strike="noStrike" cap="none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lang="ru-RU" sz="1800" b="1" u="none" strike="noStrike" cap="none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Білім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беру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және денсаулық сақтау жүйесінің ведомствоаралық жұмысы</a:t>
                      </a:r>
                      <a:endParaRPr sz="18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2425" marR="42425" marT="21225" marB="21225">
                    <a:lnL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7285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Қамқоршы 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орта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құру</a:t>
                      </a:r>
                      <a:endParaRPr dirty="0"/>
                    </a:p>
                  </a:txBody>
                  <a:tcPr marL="42425" marR="42425" marT="21225" marB="21225">
                    <a:lnL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Ақпараттандыру, ақпаратты сайттарға орналастыру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жаднамаларды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ватсап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топтарына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тарату</a:t>
                      </a:r>
                      <a:endParaRPr lang="ru-RU" sz="1800" b="1" u="none" strike="noStrike" cap="none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Сабақ және сабақтан тыс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жұмыстарда қолайлы жағдайлар жасау</a:t>
                      </a:r>
                      <a:endParaRPr dirty="0"/>
                    </a:p>
                  </a:txBody>
                  <a:tcPr marL="42425" marR="42425" marT="21225" marB="21225">
                    <a:lnL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655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Қиындықтарды жеңу және проблемаларды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шешу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дағдыларын үйрету</a:t>
                      </a:r>
                      <a:endParaRPr dirty="0"/>
                    </a:p>
                  </a:txBody>
                  <a:tcPr marL="42425" marR="42425" marT="21225" marB="21225">
                    <a:lnL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Базалық бағыттар бойынша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оқушыларға арналған алдын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алу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бағдарламалары 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бейімделу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алдын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алу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емтиханға дайындалу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</a:p>
                    <a:p>
                      <a:pPr marL="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Ата-ана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дағдылары 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мен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отбасылық қатынастарды нығайту бағдарламалары</a:t>
                      </a:r>
                      <a:endParaRPr dirty="0"/>
                    </a:p>
                  </a:txBody>
                  <a:tcPr marL="42425" marR="42425" marT="21225" marB="21225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4241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Тәуекел тобындағы кәмелетке толмағандарды анықтау және қолдау</a:t>
                      </a:r>
                      <a:endParaRPr dirty="0"/>
                    </a:p>
                  </a:txBody>
                  <a:tcPr marL="42425" marR="42425" marT="21225" marB="21225">
                    <a:lnL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Суицид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вахтерлерін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оқыту</a:t>
                      </a:r>
                      <a:endParaRPr lang="ru-RU" sz="1800" b="1" u="none" strike="noStrike" cap="none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Дағдарыстық кеңес 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беру</a:t>
                      </a:r>
                    </a:p>
                    <a:p>
                      <a:pPr marL="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Мінез-құлқы қауіпті кәмелетке толмағандарды қолдау</a:t>
                      </a:r>
                      <a:endParaRPr lang="ru-RU" sz="1800" b="1" u="none" strike="noStrike" cap="none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Қайталанған әрекеттерді болдырмауға арналған 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терапия (</a:t>
                      </a:r>
                      <a:r>
                        <a:rPr lang="ru-RU" sz="1800" b="1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денсаулық сақтаудың көмегімен</a:t>
                      </a:r>
                      <a:r>
                        <a:rPr lang="ru-RU" sz="18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dirty="0"/>
                    </a:p>
                  </a:txBody>
                  <a:tcPr marL="42425" marR="42425" marT="21225" marB="21225">
                    <a:lnL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E2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45" name="Google Shape;3824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alibri"/>
              <a:buNone/>
            </a:pPr>
            <a:r>
              <a:rPr lang="ru-RU" sz="4000" b="1" dirty="0" err="1" smtClean="0">
                <a:solidFill>
                  <a:srgbClr val="002060"/>
                </a:solidFill>
              </a:rPr>
              <a:t>Сұрақтар </a:t>
            </a:r>
            <a:r>
              <a:rPr lang="ru-RU" sz="4000" b="1" dirty="0" smtClean="0">
                <a:solidFill>
                  <a:srgbClr val="002060"/>
                </a:solidFill>
              </a:rPr>
              <a:t>мен </a:t>
            </a:r>
            <a:r>
              <a:rPr lang="ru-RU" sz="4000" b="1" dirty="0" err="1" smtClean="0">
                <a:solidFill>
                  <a:srgbClr val="002060"/>
                </a:solidFill>
              </a:rPr>
              <a:t>талқылаулар</a:t>
            </a:r>
            <a:endParaRPr dirty="0"/>
          </a:p>
        </p:txBody>
      </p:sp>
      <p:pic>
        <p:nvPicPr>
          <p:cNvPr id="38246" name="Google Shape;3824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004332"/>
            <a:ext cx="9108506" cy="394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17" name="Google Shape;38117;p27"/>
          <p:cNvSpPr txBox="1">
            <a:spLocks noGrp="1"/>
          </p:cNvSpPr>
          <p:nvPr>
            <p:ph type="title"/>
          </p:nvPr>
        </p:nvSpPr>
        <p:spPr>
          <a:xfrm>
            <a:off x="5852160" y="1605190"/>
            <a:ext cx="529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60"/>
              <a:buFont typeface="Calibri"/>
              <a:buNone/>
            </a:pPr>
            <a:r>
              <a:rPr lang="ru-RU" sz="3060" b="1" dirty="0" err="1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Психикалық денсаулық дегеніміз</a:t>
            </a:r>
            <a:r>
              <a:rPr lang="ru-RU" sz="306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 не?</a:t>
            </a:r>
            <a:r>
              <a:rPr lang="ru-RU" sz="3060" b="1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/>
            </a:r>
            <a:br>
              <a:rPr lang="ru-RU" sz="3060" b="1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ru-RU" sz="3060" b="1" dirty="0">
                <a:solidFill>
                  <a:srgbClr val="3A3838"/>
                </a:solidFill>
                <a:latin typeface="+mj-lt"/>
                <a:ea typeface="Calibri"/>
                <a:cs typeface="Calibri"/>
                <a:sym typeface="Calibri"/>
              </a:rPr>
              <a:t/>
            </a:r>
            <a:br>
              <a:rPr lang="ru-RU" sz="3060" b="1" dirty="0">
                <a:solidFill>
                  <a:srgbClr val="3A3838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ru-RU" sz="3060" b="1" dirty="0" smtClean="0">
                <a:solidFill>
                  <a:srgbClr val="3A3838"/>
                </a:solidFill>
                <a:latin typeface="+mj-lt"/>
                <a:ea typeface="Calibri"/>
                <a:cs typeface="Calibri"/>
                <a:sym typeface="Calibri"/>
              </a:rPr>
              <a:t/>
            </a:r>
            <a:br>
              <a:rPr lang="ru-RU" sz="3060" b="1" dirty="0" smtClean="0">
                <a:solidFill>
                  <a:srgbClr val="3A3838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ru-RU" sz="3060" b="1" dirty="0" err="1" smtClean="0">
                <a:solidFill>
                  <a:srgbClr val="0070C0"/>
                </a:solidFill>
                <a:latin typeface="+mj-lt"/>
                <a:ea typeface="Calibri"/>
                <a:cs typeface="Calibri"/>
                <a:sym typeface="Calibri"/>
              </a:rPr>
              <a:t>Психикалық денсаулықты нығайту барысында</a:t>
            </a:r>
            <a:r>
              <a:rPr lang="ru-RU" sz="3060" b="1" dirty="0" smtClean="0">
                <a:solidFill>
                  <a:srgbClr val="0070C0"/>
                </a:solidFill>
                <a:latin typeface="+mj-lt"/>
                <a:ea typeface="Calibri"/>
                <a:cs typeface="Calibri"/>
                <a:sym typeface="Calibri"/>
              </a:rPr>
              <a:t> психолог </a:t>
            </a:r>
            <a:r>
              <a:rPr lang="ru-RU" sz="3060" b="1" dirty="0" err="1" smtClean="0">
                <a:solidFill>
                  <a:srgbClr val="0070C0"/>
                </a:solidFill>
                <a:latin typeface="+mj-lt"/>
                <a:ea typeface="Calibri"/>
                <a:cs typeface="Calibri"/>
                <a:sym typeface="Calibri"/>
              </a:rPr>
              <a:t>кімдермен</a:t>
            </a:r>
            <a:r>
              <a:rPr lang="ru-RU" sz="3060" b="1" dirty="0" smtClean="0">
                <a:solidFill>
                  <a:srgbClr val="0070C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3060" b="1" dirty="0" err="1" smtClean="0">
                <a:solidFill>
                  <a:srgbClr val="0070C0"/>
                </a:solidFill>
                <a:latin typeface="+mj-lt"/>
                <a:ea typeface="Calibri"/>
                <a:cs typeface="Calibri"/>
                <a:sym typeface="Calibri"/>
              </a:rPr>
              <a:t>жұмыс жасайды</a:t>
            </a:r>
            <a:r>
              <a:rPr lang="ru-RU" sz="3060" b="1" dirty="0" smtClean="0">
                <a:solidFill>
                  <a:srgbClr val="0070C0"/>
                </a:solidFill>
                <a:latin typeface="+mj-lt"/>
                <a:ea typeface="Calibri"/>
                <a:cs typeface="Calibri"/>
                <a:sym typeface="Calibri"/>
              </a:rPr>
              <a:t>?</a:t>
            </a:r>
            <a:endParaRPr dirty="0">
              <a:latin typeface="+mj-lt"/>
            </a:endParaRPr>
          </a:p>
        </p:txBody>
      </p:sp>
      <p:pic>
        <p:nvPicPr>
          <p:cNvPr id="38118" name="Google Shape;38118;p27"/>
          <p:cNvPicPr preferRelativeResize="0"/>
          <p:nvPr/>
        </p:nvPicPr>
        <p:blipFill rotWithShape="1">
          <a:blip r:embed="rId3">
            <a:alphaModFix/>
          </a:blip>
          <a:srcRect r="57499"/>
          <a:stretch/>
        </p:blipFill>
        <p:spPr>
          <a:xfrm>
            <a:off x="438150" y="984156"/>
            <a:ext cx="5067300" cy="562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19" name="Google Shape;38119;p27"/>
          <p:cNvPicPr preferRelativeResize="0"/>
          <p:nvPr/>
        </p:nvPicPr>
        <p:blipFill rotWithShape="1">
          <a:blip r:embed="rId4">
            <a:alphaModFix/>
          </a:blip>
          <a:srcRect r="54627"/>
          <a:stretch/>
        </p:blipFill>
        <p:spPr>
          <a:xfrm>
            <a:off x="0" y="28211"/>
            <a:ext cx="1360967" cy="9449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273207" y="404038"/>
            <a:ext cx="5528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Чат</a:t>
            </a:r>
            <a:r>
              <a:rPr lang="kk-KZ" sz="1600" dirty="0" smtClean="0"/>
              <a:t>қа жазыңыз немесе микрофон қосып жауап беріңіз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88559" y="191387"/>
            <a:ext cx="197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dirty="0" smtClean="0"/>
              <a:t>Топтық талқылау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6" name="Google Shape;38126;p28"/>
          <p:cNvSpPr txBox="1">
            <a:spLocks noGrp="1"/>
          </p:cNvSpPr>
          <p:nvPr>
            <p:ph type="body" idx="4294967295"/>
          </p:nvPr>
        </p:nvSpPr>
        <p:spPr>
          <a:xfrm>
            <a:off x="404037" y="232919"/>
            <a:ext cx="6719777" cy="5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Психикалық денсаулық-бұл психикалық бұзылулардың болмауы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ғана емес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Психикалық денсаулық денсаулықтың ажырамас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бөлігі болып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табылады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Шынында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да,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психикалық денсаулықсыз Денсаулық жоқ.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Психикалық денсаулық бірқатар әлеуметтік-экономикалық, биологиялық және қоршаған ортаға қатысты факторлармен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анықталады.</a:t>
            </a: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</a:pPr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Психикалық денсаулықты нығайту үшін тиімді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сектораралық стратегиялар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мен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қоғамдық денсаулық сақтау шаралары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бар.</a:t>
            </a:r>
            <a:endParaRPr sz="2400" dirty="0">
              <a:latin typeface="+mj-lt"/>
            </a:endParaRPr>
          </a:p>
        </p:txBody>
      </p:sp>
      <p:graphicFrame>
        <p:nvGraphicFramePr>
          <p:cNvPr id="4" name="Diagram 6"/>
          <p:cNvGraphicFramePr/>
          <p:nvPr>
            <p:extLst>
              <p:ext uri="{D42A27DB-BD31-4B8C-83A1-F6EECF244321}">
                <p14:modId xmlns="" xmlns:p14="http://schemas.microsoft.com/office/powerpoint/2010/main" val="269668453"/>
              </p:ext>
            </p:extLst>
          </p:nvPr>
        </p:nvGraphicFramePr>
        <p:xfrm>
          <a:off x="7128593" y="621367"/>
          <a:ext cx="4716404" cy="509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3" name="Google Shape;38133;p29"/>
          <p:cNvSpPr txBox="1">
            <a:spLocks noGrp="1"/>
          </p:cNvSpPr>
          <p:nvPr>
            <p:ph type="title"/>
          </p:nvPr>
        </p:nvSpPr>
        <p:spPr>
          <a:xfrm>
            <a:off x="125135" y="-188549"/>
            <a:ext cx="12066865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smtClean="0"/>
              <a:t>Психолог </a:t>
            </a:r>
            <a:r>
              <a:rPr lang="ru-RU" dirty="0" err="1" smtClean="0"/>
              <a:t>кіммен</a:t>
            </a:r>
            <a:r>
              <a:rPr lang="ru-RU" dirty="0" smtClean="0"/>
              <a:t> </a:t>
            </a:r>
            <a:r>
              <a:rPr lang="ru-RU" dirty="0" err="1" smtClean="0"/>
              <a:t>және қалай жұмыс жасайды</a:t>
            </a:r>
            <a:r>
              <a:rPr lang="ru-RU" dirty="0" smtClean="0"/>
              <a:t>?</a:t>
            </a:r>
            <a:endParaRPr dirty="0"/>
          </a:p>
        </p:txBody>
      </p:sp>
      <p:graphicFrame>
        <p:nvGraphicFramePr>
          <p:cNvPr id="38134" name="Google Shape;38134;p29"/>
          <p:cNvGraphicFramePr/>
          <p:nvPr>
            <p:extLst>
              <p:ext uri="{D42A27DB-BD31-4B8C-83A1-F6EECF244321}">
                <p14:modId xmlns="" xmlns:p14="http://schemas.microsoft.com/office/powerpoint/2010/main" val="3057897277"/>
              </p:ext>
            </p:extLst>
          </p:nvPr>
        </p:nvGraphicFramePr>
        <p:xfrm>
          <a:off x="616688" y="1087217"/>
          <a:ext cx="11164185" cy="5566430"/>
        </p:xfrm>
        <a:graphic>
          <a:graphicData uri="http://schemas.openxmlformats.org/drawingml/2006/table">
            <a:tbl>
              <a:tblPr firstRow="1" bandRow="1">
                <a:noFill/>
                <a:tableStyleId>{38682002-A7C3-4A77-AD46-A466409474F3}</a:tableStyleId>
              </a:tblPr>
              <a:tblGrid>
                <a:gridCol w="2398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8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1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960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8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 err="1" smtClean="0">
                          <a:solidFill>
                            <a:schemeClr val="lt1"/>
                          </a:solidFill>
                        </a:rPr>
                        <a:t>Бағыт </a:t>
                      </a:r>
                      <a:r>
                        <a:rPr lang="ru-RU" sz="1800" b="1" u="none" strike="noStrike" cap="none" dirty="0" smtClean="0">
                          <a:solidFill>
                            <a:schemeClr val="lt1"/>
                          </a:solidFill>
                        </a:rPr>
                        <a:t>тар</a:t>
                      </a:r>
                      <a:endParaRPr dirty="0"/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6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1" u="none" strike="noStrike" cap="none" dirty="0" err="1" smtClean="0">
                          <a:solidFill>
                            <a:schemeClr val="lt1"/>
                          </a:solidFill>
                        </a:rPr>
                        <a:t>Оқушылар</a:t>
                      </a:r>
                      <a:r>
                        <a:rPr lang="ru-RU" sz="1800" b="1" u="none" strike="noStrike" cap="none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6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u="none" strike="noStrike" cap="none" dirty="0" err="1" smtClean="0"/>
                        <a:t>Ата</a:t>
                      </a:r>
                      <a:r>
                        <a:rPr lang="en-US" sz="1800" u="none" strike="noStrike" cap="none" dirty="0" smtClean="0"/>
                        <a:t>-</a:t>
                      </a:r>
                      <a:r>
                        <a:rPr lang="kk-KZ" sz="1800" u="none" strike="noStrike" cap="none" dirty="0" smtClean="0"/>
                        <a:t>аналар</a:t>
                      </a:r>
                      <a:endParaRPr sz="1800" b="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6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1" u="none" strike="noStrike" cap="none" dirty="0" err="1" smtClean="0">
                          <a:solidFill>
                            <a:schemeClr val="lt1"/>
                          </a:solidFill>
                        </a:rPr>
                        <a:t>Мұғалімдер</a:t>
                      </a:r>
                      <a:r>
                        <a:rPr lang="ru-RU" sz="1800" b="1" u="none" strike="noStrike" cap="none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endParaRPr dirty="0"/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5622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 dirty="0" err="1" smtClean="0"/>
                        <a:t>Диагностикалық бағыт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Психикалық денсаулық нормасынан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ауытқу қаупі 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мен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белгілерін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анықтау</a:t>
                      </a:r>
                      <a:endParaRPr dirty="0"/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Психикалық денсаулықтың бұзылу белгілері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 мен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белгілерін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анықтау</a:t>
                      </a:r>
                      <a:endParaRPr dirty="0"/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Психикалық денсаулықтың бұзылу белгілері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 мен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белгілерін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анықтау</a:t>
                      </a:r>
                      <a:endParaRPr dirty="0"/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4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 dirty="0" err="1" smtClean="0"/>
                        <a:t>Профилактикалық бағыт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ӨҚЖ-дан шығу және психикалық денсаулықты сақтау дағдыларын нығайту</a:t>
                      </a:r>
                      <a:endParaRPr dirty="0"/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Психикалық денсаулықты нығайту тәсілдері 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мен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бұзылу белгілері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туралы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хабарландыру</a:t>
                      </a:r>
                      <a:endParaRPr dirty="0"/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Психикалық денсаулығының бұзылу белгілері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және қолдау 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мен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көмек көрсету тәсілдері туралы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ақпараттандыру</a:t>
                      </a:r>
                      <a:endParaRPr dirty="0"/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 dirty="0" err="1" smtClean="0"/>
                        <a:t>Кеңес </a:t>
                      </a:r>
                      <a:r>
                        <a:rPr lang="ru-RU" sz="1600" b="1" u="none" strike="noStrike" cap="none" dirty="0" smtClean="0"/>
                        <a:t>беру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u="none" strike="noStrike" cap="none" dirty="0" err="1" smtClean="0"/>
                        <a:t>Өзін-өзі реттеу</a:t>
                      </a:r>
                      <a:r>
                        <a:rPr lang="ru-RU" sz="1600" u="none" strike="noStrike" cap="none" dirty="0" smtClean="0"/>
                        <a:t>, коммуникация </a:t>
                      </a:r>
                      <a:r>
                        <a:rPr lang="ru-RU" sz="1600" u="none" strike="noStrike" cap="none" dirty="0" err="1" smtClean="0"/>
                        <a:t>дағдыларын дамыту</a:t>
                      </a:r>
                      <a:r>
                        <a:rPr lang="ru-RU" sz="1600" u="none" strike="noStrike" cap="none" dirty="0" smtClean="0"/>
                        <a:t> </a:t>
                      </a:r>
                      <a:r>
                        <a:rPr lang="ru-RU" sz="1600" u="none" strike="noStrike" cap="none" dirty="0" err="1" smtClean="0"/>
                        <a:t>және өзіне-өзі көмек көрсету</a:t>
                      </a:r>
                      <a:endParaRPr sz="16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Ата-ана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дағдыларын нығайту</a:t>
                      </a:r>
                      <a:endParaRPr dirty="0"/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Оқушыларға қолайлы жағдай жасауды</a:t>
                      </a:r>
                      <a:r>
                        <a:rPr lang="ru-RU" sz="1600" b="0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600" b="0" u="none" strike="noStrike" cap="none" dirty="0" err="1" smtClean="0">
                          <a:solidFill>
                            <a:schemeClr val="dk1"/>
                          </a:solidFill>
                        </a:rPr>
                        <a:t>қамтамасыз ету</a:t>
                      </a:r>
                      <a:endParaRPr dirty="0"/>
                    </a:p>
                  </a:txBody>
                  <a:tcPr marL="224200" marR="224200" marT="224200" marB="224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0" name="Google Shape;38140;p30"/>
          <p:cNvSpPr txBox="1">
            <a:spLocks noGrp="1"/>
          </p:cNvSpPr>
          <p:nvPr>
            <p:ph type="body" idx="4294967295"/>
          </p:nvPr>
        </p:nvSpPr>
        <p:spPr>
          <a:xfrm>
            <a:off x="300596" y="232801"/>
            <a:ext cx="115824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41" name="Google Shape;38141;p30"/>
          <p:cNvSpPr txBox="1">
            <a:spLocks noGrp="1"/>
          </p:cNvSpPr>
          <p:nvPr>
            <p:ph type="title" idx="4294967295"/>
          </p:nvPr>
        </p:nvSpPr>
        <p:spPr>
          <a:xfrm>
            <a:off x="2091198" y="342359"/>
            <a:ext cx="98691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3240"/>
            </a:pPr>
            <a:r>
              <a:rPr lang="ru-RU" sz="3240" b="1" dirty="0" err="1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  <a:sym typeface="Times New Roman"/>
              </a:rPr>
              <a:t>Мақсаты: </a:t>
            </a:r>
            <a:r>
              <a:rPr lang="ru-RU" sz="3240" b="1" dirty="0" err="1" smtClean="0">
                <a:latin typeface="+mj-lt"/>
                <a:ea typeface="Times New Roman"/>
                <a:cs typeface="Times New Roman"/>
                <a:sym typeface="Times New Roman"/>
              </a:rPr>
              <a:t>білім</a:t>
            </a:r>
            <a:r>
              <a:rPr lang="ru-RU" sz="3240" b="1" dirty="0" smtClean="0">
                <a:latin typeface="+mj-lt"/>
                <a:ea typeface="Times New Roman"/>
                <a:cs typeface="Times New Roman"/>
                <a:sym typeface="Times New Roman"/>
              </a:rPr>
              <a:t> беру </a:t>
            </a:r>
            <a:r>
              <a:rPr lang="ru-RU" sz="3240" b="1" dirty="0" err="1" smtClean="0">
                <a:latin typeface="+mj-lt"/>
                <a:ea typeface="Times New Roman"/>
                <a:cs typeface="Times New Roman"/>
                <a:sym typeface="Times New Roman"/>
              </a:rPr>
              <a:t>процесіне</a:t>
            </a:r>
            <a:r>
              <a:rPr lang="ru-RU" sz="3240" b="1" dirty="0" smtClean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40" b="1" dirty="0" err="1" smtClean="0">
                <a:latin typeface="+mj-lt"/>
                <a:ea typeface="Times New Roman"/>
                <a:cs typeface="Times New Roman"/>
                <a:sym typeface="Times New Roman"/>
              </a:rPr>
              <a:t>қатысушылардың психологиялық денсаулығын сақтау және нығайту</a:t>
            </a:r>
            <a:endParaRPr sz="3240" b="1"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42" name="Google Shape;38142;p30"/>
          <p:cNvSpPr/>
          <p:nvPr/>
        </p:nvSpPr>
        <p:spPr>
          <a:xfrm>
            <a:off x="640081" y="1471572"/>
            <a:ext cx="10812000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 err="1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Міндеттері</a:t>
            </a:r>
            <a:r>
              <a:rPr lang="ru-RU" sz="3200" b="1" i="0" u="none" strike="noStrike" cap="none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  <a:p>
            <a:pPr marL="342900" lvl="0" indent="-342900"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b="1" dirty="0" err="1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Мектепке</a:t>
            </a:r>
            <a:r>
              <a:rPr lang="ru-RU" sz="2400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қабылдаудың, емтихан</a:t>
            </a:r>
            <a:r>
              <a:rPr lang="ru-RU" sz="2400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тапсырудың, кәсіби өзін-өзі анықтаудың сабақтастығы кезеңіндегі алаңдаушылықты жою</a:t>
            </a:r>
            <a:endParaRPr lang="ru-RU" sz="2400" b="1" dirty="0" smtClean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Аз </a:t>
            </a:r>
            <a:r>
              <a:rPr lang="ru-RU" sz="2400" b="1" dirty="0" err="1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қамтылған отбасылардың</a:t>
            </a:r>
            <a:r>
              <a:rPr lang="ru-RU" sz="2400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қиын өмірлік жағдайға </a:t>
            </a:r>
            <a:r>
              <a:rPr lang="ru-RU" sz="2400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(ӨҚЖ) тап </a:t>
            </a:r>
            <a:r>
              <a:rPr lang="ru-RU" sz="2400" b="1" dirty="0" err="1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болған балалардың өмірлік стратегияларын</a:t>
            </a:r>
            <a:r>
              <a:rPr lang="ru-RU" sz="2400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400" b="1" dirty="0" err="1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зорлық-зомбылықтың әртүрлі түрлерін нығайту</a:t>
            </a:r>
            <a:endParaRPr lang="ru-RU" sz="2400" b="1" dirty="0" smtClean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b="1" dirty="0" err="1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Шұғыл психологиялық көмек (психологиялық кеңес </a:t>
            </a:r>
            <a:r>
              <a:rPr lang="ru-RU" sz="2400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беру </a:t>
            </a:r>
            <a:r>
              <a:rPr lang="ru-RU" sz="2400" b="1" dirty="0" err="1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шеңберінде шұғыл көмек көрсету</a:t>
            </a:r>
            <a:r>
              <a:rPr lang="ru-RU" sz="2400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342900" lvl="0" indent="-342900"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 b="1" dirty="0" err="1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Сынып</a:t>
            </a:r>
            <a:r>
              <a:rPr lang="ru-RU" sz="2400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err="1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және педагогикалық ұжымдарда қолайлы </a:t>
            </a:r>
            <a:r>
              <a:rPr lang="ru-RU" sz="2400" b="1" dirty="0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климат </a:t>
            </a:r>
            <a:r>
              <a:rPr lang="ru-RU" sz="2400" b="1" dirty="0" err="1" smtClean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құру</a:t>
            </a:r>
            <a:endParaRPr sz="2400" b="1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43" name="Google Shape;38143;p30"/>
          <p:cNvSpPr/>
          <p:nvPr/>
        </p:nvSpPr>
        <p:spPr>
          <a:xfrm>
            <a:off x="822566" y="5681817"/>
            <a:ext cx="10779000" cy="831000"/>
          </a:xfrm>
          <a:prstGeom prst="rect">
            <a:avLst/>
          </a:prstGeom>
          <a:solidFill>
            <a:srgbClr val="8FEAD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Психикалық денсаулықты нығайту білім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беру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процесін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психологиялық қолдаудың негізгі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бағыттары арқылы жүреді</a:t>
            </a:r>
            <a:endParaRPr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44" name="Google Shape;38144;p30" descr="Цель курсовой работы по праву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37729"/>
            <a:ext cx="205740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9" name="Google Shape;3814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Психикалық денсаулықты нығайту</a:t>
            </a:r>
            <a:endParaRPr dirty="0"/>
          </a:p>
        </p:txBody>
      </p:sp>
      <p:pic>
        <p:nvPicPr>
          <p:cNvPr id="38150" name="Google Shape;38150;p31" descr="C:\Users\Жулдыз\Desktop\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6333" y="1474788"/>
            <a:ext cx="4986788" cy="451961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8151" name="Google Shape;38151;p31"/>
          <p:cNvSpPr/>
          <p:nvPr/>
        </p:nvSpPr>
        <p:spPr>
          <a:xfrm>
            <a:off x="438503" y="2634734"/>
            <a:ext cx="61674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800" b="1" dirty="0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Мектеп психологы не істеу керек</a:t>
            </a:r>
            <a:r>
              <a:rPr lang="ru-RU" sz="4800" b="1" dirty="0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6" name="Google Shape;38156;p32"/>
          <p:cNvSpPr/>
          <p:nvPr/>
        </p:nvSpPr>
        <p:spPr>
          <a:xfrm>
            <a:off x="5675846" y="4752507"/>
            <a:ext cx="1270348" cy="1456060"/>
          </a:xfrm>
          <a:custGeom>
            <a:avLst/>
            <a:gdLst/>
            <a:ahLst/>
            <a:cxnLst/>
            <a:rect l="l" t="t" r="r" b="b"/>
            <a:pathLst>
              <a:path w="1184474" h="1305883" extrusionOk="0">
                <a:moveTo>
                  <a:pt x="1128301" y="542257"/>
                </a:moveTo>
                <a:cubicBezTo>
                  <a:pt x="1138996" y="544244"/>
                  <a:pt x="1150947" y="549813"/>
                  <a:pt x="1160623" y="559490"/>
                </a:cubicBezTo>
                <a:cubicBezTo>
                  <a:pt x="1179976" y="578842"/>
                  <a:pt x="1182899" y="607295"/>
                  <a:pt x="1173598" y="616596"/>
                </a:cubicBezTo>
                <a:cubicBezTo>
                  <a:pt x="1164297" y="625897"/>
                  <a:pt x="1124169" y="634649"/>
                  <a:pt x="1104816" y="615297"/>
                </a:cubicBezTo>
                <a:cubicBezTo>
                  <a:pt x="1085464" y="595944"/>
                  <a:pt x="1094216" y="555816"/>
                  <a:pt x="1103517" y="546515"/>
                </a:cubicBezTo>
                <a:cubicBezTo>
                  <a:pt x="1108167" y="541864"/>
                  <a:pt x="1117606" y="540270"/>
                  <a:pt x="1128301" y="542257"/>
                </a:cubicBezTo>
                <a:close/>
                <a:moveTo>
                  <a:pt x="1129951" y="407312"/>
                </a:moveTo>
                <a:cubicBezTo>
                  <a:pt x="1142445" y="408682"/>
                  <a:pt x="1156099" y="414183"/>
                  <a:pt x="1166678" y="424762"/>
                </a:cubicBezTo>
                <a:cubicBezTo>
                  <a:pt x="1187836" y="445920"/>
                  <a:pt x="1188681" y="479378"/>
                  <a:pt x="1176799" y="491260"/>
                </a:cubicBezTo>
                <a:cubicBezTo>
                  <a:pt x="1164917" y="503142"/>
                  <a:pt x="1116544" y="517212"/>
                  <a:pt x="1095386" y="496054"/>
                </a:cubicBezTo>
                <a:cubicBezTo>
                  <a:pt x="1074229" y="474896"/>
                  <a:pt x="1088298" y="426523"/>
                  <a:pt x="1100180" y="414641"/>
                </a:cubicBezTo>
                <a:cubicBezTo>
                  <a:pt x="1106121" y="408700"/>
                  <a:pt x="1117456" y="405941"/>
                  <a:pt x="1129951" y="407312"/>
                </a:cubicBezTo>
                <a:close/>
                <a:moveTo>
                  <a:pt x="1108012" y="263931"/>
                </a:moveTo>
                <a:cubicBezTo>
                  <a:pt x="1121552" y="263764"/>
                  <a:pt x="1135813" y="267978"/>
                  <a:pt x="1146016" y="278181"/>
                </a:cubicBezTo>
                <a:cubicBezTo>
                  <a:pt x="1166422" y="298587"/>
                  <a:pt x="1162872" y="335223"/>
                  <a:pt x="1148231" y="349864"/>
                </a:cubicBezTo>
                <a:cubicBezTo>
                  <a:pt x="1133590" y="364505"/>
                  <a:pt x="1078576" y="386433"/>
                  <a:pt x="1058170" y="366027"/>
                </a:cubicBezTo>
                <a:cubicBezTo>
                  <a:pt x="1037764" y="345621"/>
                  <a:pt x="1059692" y="290607"/>
                  <a:pt x="1074333" y="275966"/>
                </a:cubicBezTo>
                <a:cubicBezTo>
                  <a:pt x="1081653" y="268645"/>
                  <a:pt x="1094472" y="264097"/>
                  <a:pt x="1108012" y="263931"/>
                </a:cubicBezTo>
                <a:close/>
                <a:moveTo>
                  <a:pt x="763865" y="213531"/>
                </a:moveTo>
                <a:cubicBezTo>
                  <a:pt x="829482" y="213531"/>
                  <a:pt x="945898" y="291848"/>
                  <a:pt x="992465" y="353231"/>
                </a:cubicBezTo>
                <a:cubicBezTo>
                  <a:pt x="1039032" y="414614"/>
                  <a:pt x="1049615" y="514098"/>
                  <a:pt x="1043265" y="581831"/>
                </a:cubicBezTo>
                <a:cubicBezTo>
                  <a:pt x="1036915" y="649564"/>
                  <a:pt x="1051732" y="668614"/>
                  <a:pt x="954365" y="759631"/>
                </a:cubicBezTo>
                <a:cubicBezTo>
                  <a:pt x="856998" y="850648"/>
                  <a:pt x="535265" y="1068664"/>
                  <a:pt x="459065" y="1127931"/>
                </a:cubicBezTo>
                <a:cubicBezTo>
                  <a:pt x="382865" y="1187198"/>
                  <a:pt x="306665" y="1301498"/>
                  <a:pt x="230465" y="1305731"/>
                </a:cubicBezTo>
                <a:cubicBezTo>
                  <a:pt x="154265" y="1309964"/>
                  <a:pt x="12448" y="1225298"/>
                  <a:pt x="1865" y="1153331"/>
                </a:cubicBezTo>
                <a:cubicBezTo>
                  <a:pt x="-8718" y="1081364"/>
                  <a:pt x="23032" y="945898"/>
                  <a:pt x="166965" y="873931"/>
                </a:cubicBezTo>
                <a:cubicBezTo>
                  <a:pt x="310898" y="801964"/>
                  <a:pt x="355348" y="846414"/>
                  <a:pt x="420965" y="823131"/>
                </a:cubicBezTo>
                <a:cubicBezTo>
                  <a:pt x="486582" y="799848"/>
                  <a:pt x="516215" y="774448"/>
                  <a:pt x="560665" y="734231"/>
                </a:cubicBezTo>
                <a:cubicBezTo>
                  <a:pt x="605115" y="694014"/>
                  <a:pt x="681315" y="645331"/>
                  <a:pt x="687665" y="581831"/>
                </a:cubicBezTo>
                <a:cubicBezTo>
                  <a:pt x="694015" y="518331"/>
                  <a:pt x="586065" y="414614"/>
                  <a:pt x="598765" y="353231"/>
                </a:cubicBezTo>
                <a:cubicBezTo>
                  <a:pt x="611465" y="291848"/>
                  <a:pt x="698248" y="213531"/>
                  <a:pt x="763865" y="213531"/>
                </a:cubicBezTo>
                <a:close/>
                <a:moveTo>
                  <a:pt x="1036431" y="129524"/>
                </a:moveTo>
                <a:cubicBezTo>
                  <a:pt x="1050986" y="129983"/>
                  <a:pt x="1066523" y="135189"/>
                  <a:pt x="1077979" y="146644"/>
                </a:cubicBezTo>
                <a:cubicBezTo>
                  <a:pt x="1100890" y="169556"/>
                  <a:pt x="1098800" y="208793"/>
                  <a:pt x="1083743" y="223851"/>
                </a:cubicBezTo>
                <a:cubicBezTo>
                  <a:pt x="1068686" y="238908"/>
                  <a:pt x="1010548" y="259898"/>
                  <a:pt x="987637" y="236987"/>
                </a:cubicBezTo>
                <a:cubicBezTo>
                  <a:pt x="964725" y="214075"/>
                  <a:pt x="985716" y="155938"/>
                  <a:pt x="1000773" y="140880"/>
                </a:cubicBezTo>
                <a:cubicBezTo>
                  <a:pt x="1008302" y="133352"/>
                  <a:pt x="1021875" y="129065"/>
                  <a:pt x="1036431" y="129524"/>
                </a:cubicBezTo>
                <a:close/>
                <a:moveTo>
                  <a:pt x="887345" y="66"/>
                </a:moveTo>
                <a:cubicBezTo>
                  <a:pt x="908214" y="841"/>
                  <a:pt x="930527" y="8428"/>
                  <a:pt x="947041" y="24941"/>
                </a:cubicBezTo>
                <a:cubicBezTo>
                  <a:pt x="980068" y="57968"/>
                  <a:pt x="977387" y="114196"/>
                  <a:pt x="955924" y="135659"/>
                </a:cubicBezTo>
                <a:cubicBezTo>
                  <a:pt x="934461" y="157122"/>
                  <a:pt x="851292" y="186743"/>
                  <a:pt x="818265" y="153717"/>
                </a:cubicBezTo>
                <a:cubicBezTo>
                  <a:pt x="785239" y="120690"/>
                  <a:pt x="814860" y="37521"/>
                  <a:pt x="836323" y="16058"/>
                </a:cubicBezTo>
                <a:cubicBezTo>
                  <a:pt x="847054" y="5326"/>
                  <a:pt x="866477" y="-710"/>
                  <a:pt x="887345" y="66"/>
                </a:cubicBezTo>
                <a:close/>
              </a:path>
            </a:pathLst>
          </a:custGeom>
          <a:gradFill>
            <a:gsLst>
              <a:gs pos="0">
                <a:srgbClr val="F9F9F9"/>
              </a:gs>
              <a:gs pos="33000">
                <a:srgbClr val="F9F9F9"/>
              </a:gs>
              <a:gs pos="100000">
                <a:srgbClr val="D7D7D7"/>
              </a:gs>
            </a:gsLst>
            <a:lin ang="5400012" scaled="0"/>
          </a:gradFill>
          <a:ln w="9525" cap="flat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57" name="Google Shape;38157;p32"/>
          <p:cNvSpPr/>
          <p:nvPr/>
        </p:nvSpPr>
        <p:spPr>
          <a:xfrm>
            <a:off x="6568337" y="2792681"/>
            <a:ext cx="1270348" cy="1456060"/>
          </a:xfrm>
          <a:custGeom>
            <a:avLst/>
            <a:gdLst/>
            <a:ahLst/>
            <a:cxnLst/>
            <a:rect l="l" t="t" r="r" b="b"/>
            <a:pathLst>
              <a:path w="1184474" h="1305883" extrusionOk="0">
                <a:moveTo>
                  <a:pt x="1128301" y="542257"/>
                </a:moveTo>
                <a:cubicBezTo>
                  <a:pt x="1138996" y="544244"/>
                  <a:pt x="1150947" y="549813"/>
                  <a:pt x="1160623" y="559490"/>
                </a:cubicBezTo>
                <a:cubicBezTo>
                  <a:pt x="1179976" y="578842"/>
                  <a:pt x="1182899" y="607295"/>
                  <a:pt x="1173598" y="616596"/>
                </a:cubicBezTo>
                <a:cubicBezTo>
                  <a:pt x="1164297" y="625897"/>
                  <a:pt x="1124169" y="634649"/>
                  <a:pt x="1104816" y="615297"/>
                </a:cubicBezTo>
                <a:cubicBezTo>
                  <a:pt x="1085464" y="595944"/>
                  <a:pt x="1094216" y="555816"/>
                  <a:pt x="1103517" y="546515"/>
                </a:cubicBezTo>
                <a:cubicBezTo>
                  <a:pt x="1108167" y="541864"/>
                  <a:pt x="1117606" y="540270"/>
                  <a:pt x="1128301" y="542257"/>
                </a:cubicBezTo>
                <a:close/>
                <a:moveTo>
                  <a:pt x="1129951" y="407312"/>
                </a:moveTo>
                <a:cubicBezTo>
                  <a:pt x="1142445" y="408682"/>
                  <a:pt x="1156099" y="414183"/>
                  <a:pt x="1166678" y="424762"/>
                </a:cubicBezTo>
                <a:cubicBezTo>
                  <a:pt x="1187836" y="445920"/>
                  <a:pt x="1188681" y="479378"/>
                  <a:pt x="1176799" y="491260"/>
                </a:cubicBezTo>
                <a:cubicBezTo>
                  <a:pt x="1164917" y="503142"/>
                  <a:pt x="1116544" y="517212"/>
                  <a:pt x="1095386" y="496054"/>
                </a:cubicBezTo>
                <a:cubicBezTo>
                  <a:pt x="1074229" y="474896"/>
                  <a:pt x="1088298" y="426523"/>
                  <a:pt x="1100180" y="414641"/>
                </a:cubicBezTo>
                <a:cubicBezTo>
                  <a:pt x="1106121" y="408700"/>
                  <a:pt x="1117456" y="405941"/>
                  <a:pt x="1129951" y="407312"/>
                </a:cubicBezTo>
                <a:close/>
                <a:moveTo>
                  <a:pt x="1108012" y="263931"/>
                </a:moveTo>
                <a:cubicBezTo>
                  <a:pt x="1121552" y="263764"/>
                  <a:pt x="1135813" y="267978"/>
                  <a:pt x="1146016" y="278181"/>
                </a:cubicBezTo>
                <a:cubicBezTo>
                  <a:pt x="1166422" y="298587"/>
                  <a:pt x="1162872" y="335223"/>
                  <a:pt x="1148231" y="349864"/>
                </a:cubicBezTo>
                <a:cubicBezTo>
                  <a:pt x="1133590" y="364505"/>
                  <a:pt x="1078576" y="386433"/>
                  <a:pt x="1058170" y="366027"/>
                </a:cubicBezTo>
                <a:cubicBezTo>
                  <a:pt x="1037764" y="345621"/>
                  <a:pt x="1059692" y="290607"/>
                  <a:pt x="1074333" y="275966"/>
                </a:cubicBezTo>
                <a:cubicBezTo>
                  <a:pt x="1081653" y="268645"/>
                  <a:pt x="1094472" y="264097"/>
                  <a:pt x="1108012" y="263931"/>
                </a:cubicBezTo>
                <a:close/>
                <a:moveTo>
                  <a:pt x="763865" y="213531"/>
                </a:moveTo>
                <a:cubicBezTo>
                  <a:pt x="829482" y="213531"/>
                  <a:pt x="945898" y="291848"/>
                  <a:pt x="992465" y="353231"/>
                </a:cubicBezTo>
                <a:cubicBezTo>
                  <a:pt x="1039032" y="414614"/>
                  <a:pt x="1049615" y="514098"/>
                  <a:pt x="1043265" y="581831"/>
                </a:cubicBezTo>
                <a:cubicBezTo>
                  <a:pt x="1036915" y="649564"/>
                  <a:pt x="1051732" y="668614"/>
                  <a:pt x="954365" y="759631"/>
                </a:cubicBezTo>
                <a:cubicBezTo>
                  <a:pt x="856998" y="850648"/>
                  <a:pt x="535265" y="1068664"/>
                  <a:pt x="459065" y="1127931"/>
                </a:cubicBezTo>
                <a:cubicBezTo>
                  <a:pt x="382865" y="1187198"/>
                  <a:pt x="306665" y="1301498"/>
                  <a:pt x="230465" y="1305731"/>
                </a:cubicBezTo>
                <a:cubicBezTo>
                  <a:pt x="154265" y="1309964"/>
                  <a:pt x="12448" y="1225298"/>
                  <a:pt x="1865" y="1153331"/>
                </a:cubicBezTo>
                <a:cubicBezTo>
                  <a:pt x="-8718" y="1081364"/>
                  <a:pt x="23032" y="945898"/>
                  <a:pt x="166965" y="873931"/>
                </a:cubicBezTo>
                <a:cubicBezTo>
                  <a:pt x="310898" y="801964"/>
                  <a:pt x="355348" y="846414"/>
                  <a:pt x="420965" y="823131"/>
                </a:cubicBezTo>
                <a:cubicBezTo>
                  <a:pt x="486582" y="799848"/>
                  <a:pt x="516215" y="774448"/>
                  <a:pt x="560665" y="734231"/>
                </a:cubicBezTo>
                <a:cubicBezTo>
                  <a:pt x="605115" y="694014"/>
                  <a:pt x="681315" y="645331"/>
                  <a:pt x="687665" y="581831"/>
                </a:cubicBezTo>
                <a:cubicBezTo>
                  <a:pt x="694015" y="518331"/>
                  <a:pt x="586065" y="414614"/>
                  <a:pt x="598765" y="353231"/>
                </a:cubicBezTo>
                <a:cubicBezTo>
                  <a:pt x="611465" y="291848"/>
                  <a:pt x="698248" y="213531"/>
                  <a:pt x="763865" y="213531"/>
                </a:cubicBezTo>
                <a:close/>
                <a:moveTo>
                  <a:pt x="1036431" y="129524"/>
                </a:moveTo>
                <a:cubicBezTo>
                  <a:pt x="1050986" y="129983"/>
                  <a:pt x="1066523" y="135189"/>
                  <a:pt x="1077979" y="146644"/>
                </a:cubicBezTo>
                <a:cubicBezTo>
                  <a:pt x="1100890" y="169556"/>
                  <a:pt x="1098800" y="208793"/>
                  <a:pt x="1083743" y="223851"/>
                </a:cubicBezTo>
                <a:cubicBezTo>
                  <a:pt x="1068686" y="238908"/>
                  <a:pt x="1010548" y="259898"/>
                  <a:pt x="987637" y="236987"/>
                </a:cubicBezTo>
                <a:cubicBezTo>
                  <a:pt x="964725" y="214075"/>
                  <a:pt x="985716" y="155938"/>
                  <a:pt x="1000773" y="140880"/>
                </a:cubicBezTo>
                <a:cubicBezTo>
                  <a:pt x="1008302" y="133352"/>
                  <a:pt x="1021875" y="129065"/>
                  <a:pt x="1036431" y="129524"/>
                </a:cubicBezTo>
                <a:close/>
                <a:moveTo>
                  <a:pt x="887345" y="66"/>
                </a:moveTo>
                <a:cubicBezTo>
                  <a:pt x="908214" y="841"/>
                  <a:pt x="930527" y="8428"/>
                  <a:pt x="947041" y="24941"/>
                </a:cubicBezTo>
                <a:cubicBezTo>
                  <a:pt x="980068" y="57968"/>
                  <a:pt x="977387" y="114196"/>
                  <a:pt x="955924" y="135659"/>
                </a:cubicBezTo>
                <a:cubicBezTo>
                  <a:pt x="934461" y="157122"/>
                  <a:pt x="851292" y="186743"/>
                  <a:pt x="818265" y="153717"/>
                </a:cubicBezTo>
                <a:cubicBezTo>
                  <a:pt x="785239" y="120690"/>
                  <a:pt x="814860" y="37521"/>
                  <a:pt x="836323" y="16058"/>
                </a:cubicBezTo>
                <a:cubicBezTo>
                  <a:pt x="847054" y="5326"/>
                  <a:pt x="866477" y="-710"/>
                  <a:pt x="887345" y="66"/>
                </a:cubicBezTo>
                <a:close/>
              </a:path>
            </a:pathLst>
          </a:custGeom>
          <a:gradFill>
            <a:gsLst>
              <a:gs pos="0">
                <a:srgbClr val="2180C1"/>
              </a:gs>
              <a:gs pos="100000">
                <a:srgbClr val="0846AC"/>
              </a:gs>
            </a:gsLst>
            <a:lin ang="5400012" scaled="0"/>
          </a:gradFill>
          <a:ln>
            <a:noFill/>
          </a:ln>
          <a:effectLst>
            <a:outerShdw dist="38100" dir="2700000" algn="tl" rotWithShape="0">
              <a:srgbClr val="000000">
                <a:alpha val="396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158" name="Google Shape;38158;p32"/>
          <p:cNvSpPr txBox="1"/>
          <p:nvPr/>
        </p:nvSpPr>
        <p:spPr>
          <a:xfrm>
            <a:off x="7153763" y="5085784"/>
            <a:ext cx="3329939" cy="78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93750"/>
              </a:lnSpc>
            </a:pP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Оқушылардың эмоционалды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 мінез-құлық қажеттіліктерін бағалау..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38159" name="Google Shape;38159;p32"/>
          <p:cNvSpPr txBox="1"/>
          <p:nvPr/>
        </p:nvSpPr>
        <p:spPr>
          <a:xfrm>
            <a:off x="8031180" y="3096514"/>
            <a:ext cx="2792763" cy="101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93750"/>
              </a:lnSpc>
            </a:pP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Мәселелерді шешуге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ашуды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басқаруға және жанжалдарды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шешуге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көмектесу</a:t>
            </a:r>
            <a:endParaRPr sz="16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60" name="Google Shape;38160;p32"/>
          <p:cNvSpPr txBox="1"/>
          <p:nvPr/>
        </p:nvSpPr>
        <p:spPr>
          <a:xfrm>
            <a:off x="832069" y="4767126"/>
            <a:ext cx="2889325" cy="124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93750"/>
              </a:lnSpc>
            </a:pP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Оқушылар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педагогтердің коммуникативтік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 әлеуметтік дағдыларын жақсарту</a:t>
            </a:r>
            <a:endParaRPr sz="16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61" name="Google Shape;38161;p32"/>
          <p:cNvSpPr txBox="1"/>
          <p:nvPr/>
        </p:nvSpPr>
        <p:spPr>
          <a:xfrm>
            <a:off x="2183860" y="2026466"/>
            <a:ext cx="2547600" cy="78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9375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Ведомстволар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арасындағы қызметтерді үйлестіру</a:t>
            </a:r>
            <a:endParaRPr sz="16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62" name="Google Shape;38162;p32"/>
          <p:cNvSpPr/>
          <p:nvPr/>
        </p:nvSpPr>
        <p:spPr>
          <a:xfrm>
            <a:off x="4431412" y="3607345"/>
            <a:ext cx="1454131" cy="1270933"/>
          </a:xfrm>
          <a:custGeom>
            <a:avLst/>
            <a:gdLst/>
            <a:ahLst/>
            <a:cxnLst/>
            <a:rect l="l" t="t" r="r" b="b"/>
            <a:pathLst>
              <a:path w="1008063" h="881063" extrusionOk="0">
                <a:moveTo>
                  <a:pt x="942728" y="158110"/>
                </a:moveTo>
                <a:cubicBezTo>
                  <a:pt x="958837" y="158686"/>
                  <a:pt x="976062" y="164329"/>
                  <a:pt x="988810" y="176613"/>
                </a:cubicBezTo>
                <a:cubicBezTo>
                  <a:pt x="1001557" y="188897"/>
                  <a:pt x="1007414" y="205494"/>
                  <a:pt x="1008012" y="221018"/>
                </a:cubicBezTo>
                <a:cubicBezTo>
                  <a:pt x="1008611" y="236540"/>
                  <a:pt x="1003951" y="250988"/>
                  <a:pt x="995667" y="258970"/>
                </a:cubicBezTo>
                <a:cubicBezTo>
                  <a:pt x="979099" y="274935"/>
                  <a:pt x="914897" y="296968"/>
                  <a:pt x="889402" y="272402"/>
                </a:cubicBezTo>
                <a:cubicBezTo>
                  <a:pt x="863908" y="247835"/>
                  <a:pt x="886774" y="185970"/>
                  <a:pt x="903342" y="170005"/>
                </a:cubicBezTo>
                <a:cubicBezTo>
                  <a:pt x="911626" y="162023"/>
                  <a:pt x="926619" y="157533"/>
                  <a:pt x="942728" y="158110"/>
                </a:cubicBezTo>
                <a:close/>
                <a:moveTo>
                  <a:pt x="601892" y="104078"/>
                </a:moveTo>
                <a:cubicBezTo>
                  <a:pt x="647770" y="105923"/>
                  <a:pt x="699852" y="116845"/>
                  <a:pt x="735390" y="142824"/>
                </a:cubicBezTo>
                <a:cubicBezTo>
                  <a:pt x="782774" y="177463"/>
                  <a:pt x="843230" y="264059"/>
                  <a:pt x="843230" y="312867"/>
                </a:cubicBezTo>
                <a:cubicBezTo>
                  <a:pt x="843230" y="361676"/>
                  <a:pt x="782774" y="426229"/>
                  <a:pt x="735390" y="435676"/>
                </a:cubicBezTo>
                <a:cubicBezTo>
                  <a:pt x="688006" y="445123"/>
                  <a:pt x="607942" y="364825"/>
                  <a:pt x="558924" y="369548"/>
                </a:cubicBezTo>
                <a:cubicBezTo>
                  <a:pt x="509906" y="374272"/>
                  <a:pt x="472326" y="430952"/>
                  <a:pt x="441281" y="464016"/>
                </a:cubicBezTo>
                <a:cubicBezTo>
                  <a:pt x="410236" y="497080"/>
                  <a:pt x="390628" y="519122"/>
                  <a:pt x="372655" y="567931"/>
                </a:cubicBezTo>
                <a:cubicBezTo>
                  <a:pt x="354682" y="616740"/>
                  <a:pt x="388995" y="649804"/>
                  <a:pt x="333441" y="756867"/>
                </a:cubicBezTo>
                <a:cubicBezTo>
                  <a:pt x="277887" y="863931"/>
                  <a:pt x="173315" y="887548"/>
                  <a:pt x="117761" y="879676"/>
                </a:cubicBezTo>
                <a:cubicBezTo>
                  <a:pt x="62207" y="871804"/>
                  <a:pt x="-3151" y="766314"/>
                  <a:pt x="117" y="709633"/>
                </a:cubicBezTo>
                <a:cubicBezTo>
                  <a:pt x="3385" y="652952"/>
                  <a:pt x="91617" y="596272"/>
                  <a:pt x="137368" y="539591"/>
                </a:cubicBezTo>
                <a:cubicBezTo>
                  <a:pt x="183119" y="482910"/>
                  <a:pt x="351414" y="243591"/>
                  <a:pt x="421673" y="171165"/>
                </a:cubicBezTo>
                <a:cubicBezTo>
                  <a:pt x="491933" y="98739"/>
                  <a:pt x="506638" y="109761"/>
                  <a:pt x="558924" y="105037"/>
                </a:cubicBezTo>
                <a:cubicBezTo>
                  <a:pt x="571996" y="103856"/>
                  <a:pt x="586599" y="103463"/>
                  <a:pt x="601892" y="104078"/>
                </a:cubicBezTo>
                <a:close/>
                <a:moveTo>
                  <a:pt x="862789" y="66481"/>
                </a:moveTo>
                <a:cubicBezTo>
                  <a:pt x="874025" y="66822"/>
                  <a:pt x="886019" y="70694"/>
                  <a:pt x="894862" y="79215"/>
                </a:cubicBezTo>
                <a:cubicBezTo>
                  <a:pt x="903705" y="87737"/>
                  <a:pt x="907724" y="99294"/>
                  <a:pt x="908078" y="110121"/>
                </a:cubicBezTo>
                <a:cubicBezTo>
                  <a:pt x="908432" y="120948"/>
                  <a:pt x="905123" y="131044"/>
                  <a:pt x="899312" y="136645"/>
                </a:cubicBezTo>
                <a:cubicBezTo>
                  <a:pt x="887688" y="147845"/>
                  <a:pt x="842810" y="163459"/>
                  <a:pt x="825123" y="146416"/>
                </a:cubicBezTo>
                <a:cubicBezTo>
                  <a:pt x="807437" y="129374"/>
                  <a:pt x="823640" y="86128"/>
                  <a:pt x="835263" y="74928"/>
                </a:cubicBezTo>
                <a:cubicBezTo>
                  <a:pt x="841075" y="69328"/>
                  <a:pt x="851553" y="66139"/>
                  <a:pt x="862789" y="66481"/>
                </a:cubicBezTo>
                <a:close/>
                <a:moveTo>
                  <a:pt x="763988" y="18007"/>
                </a:moveTo>
                <a:cubicBezTo>
                  <a:pt x="774440" y="17883"/>
                  <a:pt x="785448" y="21017"/>
                  <a:pt x="793324" y="28607"/>
                </a:cubicBezTo>
                <a:cubicBezTo>
                  <a:pt x="801200" y="36196"/>
                  <a:pt x="804453" y="46804"/>
                  <a:pt x="804324" y="56876"/>
                </a:cubicBezTo>
                <a:cubicBezTo>
                  <a:pt x="804196" y="66947"/>
                  <a:pt x="800685" y="76483"/>
                  <a:pt x="795034" y="81927"/>
                </a:cubicBezTo>
                <a:cubicBezTo>
                  <a:pt x="783732" y="92818"/>
                  <a:pt x="741264" y="109129"/>
                  <a:pt x="725512" y="93950"/>
                </a:cubicBezTo>
                <a:cubicBezTo>
                  <a:pt x="709760" y="78771"/>
                  <a:pt x="726687" y="37850"/>
                  <a:pt x="737989" y="26959"/>
                </a:cubicBezTo>
                <a:cubicBezTo>
                  <a:pt x="743640" y="21514"/>
                  <a:pt x="753536" y="18131"/>
                  <a:pt x="763988" y="18007"/>
                </a:cubicBezTo>
                <a:close/>
                <a:moveTo>
                  <a:pt x="551220" y="4923"/>
                </a:moveTo>
                <a:cubicBezTo>
                  <a:pt x="559475" y="6401"/>
                  <a:pt x="568701" y="10543"/>
                  <a:pt x="576170" y="17741"/>
                </a:cubicBezTo>
                <a:cubicBezTo>
                  <a:pt x="583640" y="24939"/>
                  <a:pt x="587939" y="33828"/>
                  <a:pt x="589473" y="41784"/>
                </a:cubicBezTo>
                <a:cubicBezTo>
                  <a:pt x="591007" y="49739"/>
                  <a:pt x="589776" y="56760"/>
                  <a:pt x="586186" y="60219"/>
                </a:cubicBezTo>
                <a:cubicBezTo>
                  <a:pt x="579006" y="67138"/>
                  <a:pt x="548030" y="73648"/>
                  <a:pt x="533091" y="59253"/>
                </a:cubicBezTo>
                <a:cubicBezTo>
                  <a:pt x="518152" y="44857"/>
                  <a:pt x="524908" y="15008"/>
                  <a:pt x="532088" y="8090"/>
                </a:cubicBezTo>
                <a:cubicBezTo>
                  <a:pt x="535678" y="4631"/>
                  <a:pt x="542964" y="3445"/>
                  <a:pt x="551220" y="4923"/>
                </a:cubicBezTo>
                <a:close/>
                <a:moveTo>
                  <a:pt x="651821" y="257"/>
                </a:moveTo>
                <a:cubicBezTo>
                  <a:pt x="661466" y="1276"/>
                  <a:pt x="672006" y="5368"/>
                  <a:pt x="680172" y="13237"/>
                </a:cubicBezTo>
                <a:cubicBezTo>
                  <a:pt x="688338" y="21106"/>
                  <a:pt x="692585" y="31263"/>
                  <a:pt x="693642" y="40556"/>
                </a:cubicBezTo>
                <a:cubicBezTo>
                  <a:pt x="694701" y="49851"/>
                  <a:pt x="692571" y="58282"/>
                  <a:pt x="687985" y="62701"/>
                </a:cubicBezTo>
                <a:cubicBezTo>
                  <a:pt x="678813" y="71540"/>
                  <a:pt x="641472" y="82005"/>
                  <a:pt x="625139" y="66267"/>
                </a:cubicBezTo>
                <a:cubicBezTo>
                  <a:pt x="608806" y="50529"/>
                  <a:pt x="619667" y="14547"/>
                  <a:pt x="628840" y="5709"/>
                </a:cubicBezTo>
                <a:cubicBezTo>
                  <a:pt x="633426" y="1290"/>
                  <a:pt x="642176" y="-763"/>
                  <a:pt x="651821" y="257"/>
                </a:cubicBezTo>
                <a:close/>
              </a:path>
            </a:pathLst>
          </a:custGeom>
          <a:gradFill>
            <a:gsLst>
              <a:gs pos="0">
                <a:srgbClr val="2180C1"/>
              </a:gs>
              <a:gs pos="100000">
                <a:srgbClr val="0846AC"/>
              </a:gs>
            </a:gsLst>
            <a:lin ang="5400012" scaled="0"/>
          </a:gradFill>
          <a:ln>
            <a:noFill/>
          </a:ln>
          <a:effectLst>
            <a:outerShdw dist="38100" dir="2700000" algn="tl" rotWithShape="0">
              <a:srgbClr val="000000">
                <a:alpha val="396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63" name="Google Shape;38163;p32"/>
          <p:cNvSpPr/>
          <p:nvPr/>
        </p:nvSpPr>
        <p:spPr>
          <a:xfrm>
            <a:off x="3649848" y="5159225"/>
            <a:ext cx="1454131" cy="1268643"/>
          </a:xfrm>
          <a:custGeom>
            <a:avLst/>
            <a:gdLst/>
            <a:ahLst/>
            <a:cxnLst/>
            <a:rect l="l" t="t" r="r" b="b"/>
            <a:pathLst>
              <a:path w="1008063" h="879475" extrusionOk="0">
                <a:moveTo>
                  <a:pt x="942729" y="157825"/>
                </a:moveTo>
                <a:cubicBezTo>
                  <a:pt x="958838" y="158400"/>
                  <a:pt x="976062" y="164033"/>
                  <a:pt x="988810" y="176295"/>
                </a:cubicBezTo>
                <a:cubicBezTo>
                  <a:pt x="1001557" y="188557"/>
                  <a:pt x="1007414" y="205124"/>
                  <a:pt x="1008012" y="220619"/>
                </a:cubicBezTo>
                <a:cubicBezTo>
                  <a:pt x="1008611" y="236114"/>
                  <a:pt x="1003952" y="250535"/>
                  <a:pt x="995667" y="258503"/>
                </a:cubicBezTo>
                <a:cubicBezTo>
                  <a:pt x="979099" y="274440"/>
                  <a:pt x="914897" y="296433"/>
                  <a:pt x="889403" y="271911"/>
                </a:cubicBezTo>
                <a:cubicBezTo>
                  <a:pt x="863909" y="247389"/>
                  <a:pt x="886774" y="185636"/>
                  <a:pt x="903342" y="169699"/>
                </a:cubicBezTo>
                <a:cubicBezTo>
                  <a:pt x="911626" y="161731"/>
                  <a:pt x="926620" y="157249"/>
                  <a:pt x="942729" y="157825"/>
                </a:cubicBezTo>
                <a:close/>
                <a:moveTo>
                  <a:pt x="601892" y="103890"/>
                </a:moveTo>
                <a:cubicBezTo>
                  <a:pt x="647770" y="105732"/>
                  <a:pt x="699852" y="116635"/>
                  <a:pt x="735390" y="142567"/>
                </a:cubicBezTo>
                <a:cubicBezTo>
                  <a:pt x="782774" y="177144"/>
                  <a:pt x="843230" y="263583"/>
                  <a:pt x="843230" y="312303"/>
                </a:cubicBezTo>
                <a:cubicBezTo>
                  <a:pt x="843230" y="361024"/>
                  <a:pt x="782774" y="425461"/>
                  <a:pt x="735390" y="434891"/>
                </a:cubicBezTo>
                <a:cubicBezTo>
                  <a:pt x="688006" y="444320"/>
                  <a:pt x="607943" y="364167"/>
                  <a:pt x="558924" y="368882"/>
                </a:cubicBezTo>
                <a:cubicBezTo>
                  <a:pt x="509906" y="373597"/>
                  <a:pt x="472326" y="430176"/>
                  <a:pt x="441281" y="463180"/>
                </a:cubicBezTo>
                <a:cubicBezTo>
                  <a:pt x="410236" y="496184"/>
                  <a:pt x="390628" y="518187"/>
                  <a:pt x="372655" y="566908"/>
                </a:cubicBezTo>
                <a:cubicBezTo>
                  <a:pt x="354682" y="615628"/>
                  <a:pt x="388995" y="648633"/>
                  <a:pt x="333441" y="755503"/>
                </a:cubicBezTo>
                <a:cubicBezTo>
                  <a:pt x="277887" y="862374"/>
                  <a:pt x="173315" y="885948"/>
                  <a:pt x="117761" y="878090"/>
                </a:cubicBezTo>
                <a:cubicBezTo>
                  <a:pt x="62207" y="870233"/>
                  <a:pt x="-3150" y="764933"/>
                  <a:pt x="117" y="708354"/>
                </a:cubicBezTo>
                <a:cubicBezTo>
                  <a:pt x="3385" y="651776"/>
                  <a:pt x="91618" y="595197"/>
                  <a:pt x="137368" y="538618"/>
                </a:cubicBezTo>
                <a:cubicBezTo>
                  <a:pt x="183119" y="482040"/>
                  <a:pt x="351414" y="243152"/>
                  <a:pt x="421673" y="170857"/>
                </a:cubicBezTo>
                <a:cubicBezTo>
                  <a:pt x="491933" y="98562"/>
                  <a:pt x="506639" y="109563"/>
                  <a:pt x="558924" y="104848"/>
                </a:cubicBezTo>
                <a:cubicBezTo>
                  <a:pt x="571996" y="103669"/>
                  <a:pt x="586599" y="103277"/>
                  <a:pt x="601892" y="103890"/>
                </a:cubicBezTo>
                <a:close/>
                <a:moveTo>
                  <a:pt x="862789" y="66361"/>
                </a:moveTo>
                <a:cubicBezTo>
                  <a:pt x="874025" y="66702"/>
                  <a:pt x="886019" y="70567"/>
                  <a:pt x="894863" y="79073"/>
                </a:cubicBezTo>
                <a:cubicBezTo>
                  <a:pt x="903705" y="87579"/>
                  <a:pt x="907724" y="99115"/>
                  <a:pt x="908078" y="109923"/>
                </a:cubicBezTo>
                <a:cubicBezTo>
                  <a:pt x="908432" y="120730"/>
                  <a:pt x="905123" y="130808"/>
                  <a:pt x="899312" y="136399"/>
                </a:cubicBezTo>
                <a:cubicBezTo>
                  <a:pt x="887688" y="147579"/>
                  <a:pt x="842810" y="163164"/>
                  <a:pt x="825123" y="146152"/>
                </a:cubicBezTo>
                <a:cubicBezTo>
                  <a:pt x="807437" y="129141"/>
                  <a:pt x="823640" y="85973"/>
                  <a:pt x="835263" y="74793"/>
                </a:cubicBezTo>
                <a:cubicBezTo>
                  <a:pt x="841075" y="69203"/>
                  <a:pt x="851553" y="66020"/>
                  <a:pt x="862789" y="66361"/>
                </a:cubicBezTo>
                <a:close/>
                <a:moveTo>
                  <a:pt x="763988" y="17975"/>
                </a:moveTo>
                <a:cubicBezTo>
                  <a:pt x="774439" y="17851"/>
                  <a:pt x="785448" y="20979"/>
                  <a:pt x="793324" y="28555"/>
                </a:cubicBezTo>
                <a:cubicBezTo>
                  <a:pt x="801200" y="36131"/>
                  <a:pt x="804453" y="46720"/>
                  <a:pt x="804324" y="56773"/>
                </a:cubicBezTo>
                <a:cubicBezTo>
                  <a:pt x="804196" y="66827"/>
                  <a:pt x="800685" y="76345"/>
                  <a:pt x="795034" y="81780"/>
                </a:cubicBezTo>
                <a:cubicBezTo>
                  <a:pt x="783732" y="92651"/>
                  <a:pt x="741264" y="108933"/>
                  <a:pt x="725512" y="93781"/>
                </a:cubicBezTo>
                <a:cubicBezTo>
                  <a:pt x="709760" y="78630"/>
                  <a:pt x="726687" y="37782"/>
                  <a:pt x="737989" y="26911"/>
                </a:cubicBezTo>
                <a:cubicBezTo>
                  <a:pt x="743640" y="21475"/>
                  <a:pt x="753536" y="18098"/>
                  <a:pt x="763988" y="17975"/>
                </a:cubicBezTo>
                <a:close/>
                <a:moveTo>
                  <a:pt x="551219" y="4914"/>
                </a:moveTo>
                <a:cubicBezTo>
                  <a:pt x="559475" y="6390"/>
                  <a:pt x="568701" y="10525"/>
                  <a:pt x="576170" y="17710"/>
                </a:cubicBezTo>
                <a:cubicBezTo>
                  <a:pt x="583640" y="24894"/>
                  <a:pt x="587939" y="33768"/>
                  <a:pt x="589473" y="41709"/>
                </a:cubicBezTo>
                <a:cubicBezTo>
                  <a:pt x="591007" y="49650"/>
                  <a:pt x="589776" y="56658"/>
                  <a:pt x="586186" y="60111"/>
                </a:cubicBezTo>
                <a:cubicBezTo>
                  <a:pt x="579006" y="67017"/>
                  <a:pt x="548030" y="73515"/>
                  <a:pt x="533091" y="59146"/>
                </a:cubicBezTo>
                <a:cubicBezTo>
                  <a:pt x="518152" y="44777"/>
                  <a:pt x="524908" y="14982"/>
                  <a:pt x="532088" y="8076"/>
                </a:cubicBezTo>
                <a:cubicBezTo>
                  <a:pt x="535678" y="4623"/>
                  <a:pt x="542964" y="3439"/>
                  <a:pt x="551219" y="4914"/>
                </a:cubicBezTo>
                <a:close/>
                <a:moveTo>
                  <a:pt x="651821" y="257"/>
                </a:moveTo>
                <a:cubicBezTo>
                  <a:pt x="661466" y="1274"/>
                  <a:pt x="672006" y="5359"/>
                  <a:pt x="680172" y="13214"/>
                </a:cubicBezTo>
                <a:cubicBezTo>
                  <a:pt x="688339" y="21069"/>
                  <a:pt x="692585" y="31207"/>
                  <a:pt x="693643" y="40484"/>
                </a:cubicBezTo>
                <a:cubicBezTo>
                  <a:pt x="694701" y="49761"/>
                  <a:pt x="692571" y="58178"/>
                  <a:pt x="687985" y="62589"/>
                </a:cubicBezTo>
                <a:cubicBezTo>
                  <a:pt x="678813" y="71411"/>
                  <a:pt x="641472" y="81857"/>
                  <a:pt x="625139" y="66148"/>
                </a:cubicBezTo>
                <a:cubicBezTo>
                  <a:pt x="608806" y="50438"/>
                  <a:pt x="619668" y="14521"/>
                  <a:pt x="628840" y="5699"/>
                </a:cubicBezTo>
                <a:cubicBezTo>
                  <a:pt x="633426" y="1288"/>
                  <a:pt x="642176" y="-761"/>
                  <a:pt x="651821" y="257"/>
                </a:cubicBezTo>
                <a:close/>
              </a:path>
            </a:pathLst>
          </a:custGeom>
          <a:gradFill>
            <a:gsLst>
              <a:gs pos="0">
                <a:srgbClr val="F9F9F9"/>
              </a:gs>
              <a:gs pos="33000">
                <a:srgbClr val="F9F9F9"/>
              </a:gs>
              <a:gs pos="100000">
                <a:srgbClr val="D7D7D7"/>
              </a:gs>
            </a:gsLst>
            <a:lin ang="5400012" scaled="0"/>
          </a:gradFill>
          <a:ln w="9525" cap="flat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164" name="Google Shape;38164;p32"/>
          <p:cNvCxnSpPr/>
          <p:nvPr/>
        </p:nvCxnSpPr>
        <p:spPr>
          <a:xfrm>
            <a:off x="1132452" y="4288253"/>
            <a:ext cx="3276300" cy="0"/>
          </a:xfrm>
          <a:prstGeom prst="straightConnector1">
            <a:avLst/>
          </a:prstGeom>
          <a:noFill/>
          <a:ln w="9525" cap="flat" cmpd="sng">
            <a:solidFill>
              <a:srgbClr val="A9A9A9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8165" name="Google Shape;38165;p32"/>
          <p:cNvCxnSpPr/>
          <p:nvPr/>
        </p:nvCxnSpPr>
        <p:spPr>
          <a:xfrm>
            <a:off x="7672502" y="4010470"/>
            <a:ext cx="3273900" cy="0"/>
          </a:xfrm>
          <a:prstGeom prst="straightConnector1">
            <a:avLst/>
          </a:prstGeom>
          <a:noFill/>
          <a:ln w="9525" cap="flat" cmpd="sng">
            <a:solidFill>
              <a:srgbClr val="A9A9A9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8166" name="Google Shape;38166;p32"/>
          <p:cNvCxnSpPr/>
          <p:nvPr/>
        </p:nvCxnSpPr>
        <p:spPr>
          <a:xfrm>
            <a:off x="480801" y="6079245"/>
            <a:ext cx="3273900" cy="0"/>
          </a:xfrm>
          <a:prstGeom prst="straightConnector1">
            <a:avLst/>
          </a:prstGeom>
          <a:noFill/>
          <a:ln w="9525" cap="flat" cmpd="sng">
            <a:solidFill>
              <a:srgbClr val="A9A9A9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8167" name="Google Shape;38167;p32"/>
          <p:cNvCxnSpPr/>
          <p:nvPr/>
        </p:nvCxnSpPr>
        <p:spPr>
          <a:xfrm>
            <a:off x="6590401" y="5991058"/>
            <a:ext cx="3276300" cy="0"/>
          </a:xfrm>
          <a:prstGeom prst="straightConnector1">
            <a:avLst/>
          </a:prstGeom>
          <a:noFill/>
          <a:ln w="9525" cap="flat" cmpd="sng">
            <a:solidFill>
              <a:srgbClr val="A9A9A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168" name="Google Shape;38168;p32"/>
          <p:cNvSpPr txBox="1">
            <a:spLocks noGrp="1"/>
          </p:cNvSpPr>
          <p:nvPr>
            <p:ph type="title"/>
          </p:nvPr>
        </p:nvSpPr>
        <p:spPr>
          <a:xfrm>
            <a:off x="683639" y="685776"/>
            <a:ext cx="110013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456220"/>
              </a:buClr>
              <a:buSzPts val="3200"/>
            </a:pPr>
            <a:r>
              <a:rPr lang="ru-RU" sz="3200" b="1" dirty="0" err="1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Білім</a:t>
            </a:r>
            <a:r>
              <a:rPr lang="ru-RU" sz="3200" b="1" dirty="0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беру </a:t>
            </a:r>
            <a:r>
              <a:rPr lang="ru-RU" sz="3200" b="1" dirty="0" err="1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процесі</a:t>
            </a:r>
            <a:r>
              <a:rPr lang="ru-RU" sz="3200" b="1" dirty="0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субъектілерінің психикалық денсаулығын нығайту бойынша</a:t>
            </a:r>
            <a:r>
              <a:rPr lang="ru-RU" sz="3200" b="1" dirty="0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мектеп</a:t>
            </a:r>
            <a:r>
              <a:rPr lang="ru-RU" sz="3200" b="1" dirty="0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психологы</a:t>
            </a:r>
            <a:r>
              <a:rPr lang="ru-RU" sz="3200" b="1" dirty="0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жұмысының </a:t>
            </a:r>
            <a:r>
              <a:rPr lang="ru-RU" sz="3200" b="1" dirty="0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ru-RU" sz="3200" b="1" dirty="0" err="1" smtClean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қадамы</a:t>
            </a:r>
            <a:r>
              <a:rPr lang="ru-RU" sz="3200" b="1" cap="none" dirty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200" b="1" cap="none" dirty="0">
                <a:solidFill>
                  <a:srgbClr val="4562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 cap="none" dirty="0">
              <a:solidFill>
                <a:srgbClr val="4562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69" name="Google Shape;38169;p32"/>
          <p:cNvSpPr/>
          <p:nvPr/>
        </p:nvSpPr>
        <p:spPr>
          <a:xfrm>
            <a:off x="5293920" y="1961130"/>
            <a:ext cx="1454131" cy="1268643"/>
          </a:xfrm>
          <a:custGeom>
            <a:avLst/>
            <a:gdLst/>
            <a:ahLst/>
            <a:cxnLst/>
            <a:rect l="l" t="t" r="r" b="b"/>
            <a:pathLst>
              <a:path w="1008063" h="879475" extrusionOk="0">
                <a:moveTo>
                  <a:pt x="942729" y="157825"/>
                </a:moveTo>
                <a:cubicBezTo>
                  <a:pt x="958838" y="158400"/>
                  <a:pt x="976062" y="164033"/>
                  <a:pt x="988810" y="176295"/>
                </a:cubicBezTo>
                <a:cubicBezTo>
                  <a:pt x="1001557" y="188557"/>
                  <a:pt x="1007414" y="205124"/>
                  <a:pt x="1008012" y="220619"/>
                </a:cubicBezTo>
                <a:cubicBezTo>
                  <a:pt x="1008611" y="236114"/>
                  <a:pt x="1003952" y="250535"/>
                  <a:pt x="995667" y="258503"/>
                </a:cubicBezTo>
                <a:cubicBezTo>
                  <a:pt x="979099" y="274440"/>
                  <a:pt x="914897" y="296433"/>
                  <a:pt x="889403" y="271911"/>
                </a:cubicBezTo>
                <a:cubicBezTo>
                  <a:pt x="863909" y="247389"/>
                  <a:pt x="886774" y="185636"/>
                  <a:pt x="903342" y="169699"/>
                </a:cubicBezTo>
                <a:cubicBezTo>
                  <a:pt x="911626" y="161731"/>
                  <a:pt x="926620" y="157249"/>
                  <a:pt x="942729" y="157825"/>
                </a:cubicBezTo>
                <a:close/>
                <a:moveTo>
                  <a:pt x="601892" y="103890"/>
                </a:moveTo>
                <a:cubicBezTo>
                  <a:pt x="647770" y="105732"/>
                  <a:pt x="699852" y="116635"/>
                  <a:pt x="735390" y="142567"/>
                </a:cubicBezTo>
                <a:cubicBezTo>
                  <a:pt x="782774" y="177144"/>
                  <a:pt x="843230" y="263583"/>
                  <a:pt x="843230" y="312303"/>
                </a:cubicBezTo>
                <a:cubicBezTo>
                  <a:pt x="843230" y="361024"/>
                  <a:pt x="782774" y="425461"/>
                  <a:pt x="735390" y="434891"/>
                </a:cubicBezTo>
                <a:cubicBezTo>
                  <a:pt x="688006" y="444320"/>
                  <a:pt x="607943" y="364167"/>
                  <a:pt x="558924" y="368882"/>
                </a:cubicBezTo>
                <a:cubicBezTo>
                  <a:pt x="509906" y="373597"/>
                  <a:pt x="472326" y="430176"/>
                  <a:pt x="441281" y="463180"/>
                </a:cubicBezTo>
                <a:cubicBezTo>
                  <a:pt x="410236" y="496184"/>
                  <a:pt x="390628" y="518187"/>
                  <a:pt x="372655" y="566908"/>
                </a:cubicBezTo>
                <a:cubicBezTo>
                  <a:pt x="354682" y="615628"/>
                  <a:pt x="388995" y="648633"/>
                  <a:pt x="333441" y="755503"/>
                </a:cubicBezTo>
                <a:cubicBezTo>
                  <a:pt x="277887" y="862374"/>
                  <a:pt x="173315" y="885948"/>
                  <a:pt x="117761" y="878090"/>
                </a:cubicBezTo>
                <a:cubicBezTo>
                  <a:pt x="62207" y="870233"/>
                  <a:pt x="-3150" y="764933"/>
                  <a:pt x="117" y="708354"/>
                </a:cubicBezTo>
                <a:cubicBezTo>
                  <a:pt x="3385" y="651776"/>
                  <a:pt x="91618" y="595197"/>
                  <a:pt x="137368" y="538618"/>
                </a:cubicBezTo>
                <a:cubicBezTo>
                  <a:pt x="183119" y="482040"/>
                  <a:pt x="351414" y="243152"/>
                  <a:pt x="421673" y="170857"/>
                </a:cubicBezTo>
                <a:cubicBezTo>
                  <a:pt x="491933" y="98562"/>
                  <a:pt x="506639" y="109563"/>
                  <a:pt x="558924" y="104848"/>
                </a:cubicBezTo>
                <a:cubicBezTo>
                  <a:pt x="571996" y="103669"/>
                  <a:pt x="586599" y="103277"/>
                  <a:pt x="601892" y="103890"/>
                </a:cubicBezTo>
                <a:close/>
                <a:moveTo>
                  <a:pt x="862789" y="66361"/>
                </a:moveTo>
                <a:cubicBezTo>
                  <a:pt x="874025" y="66702"/>
                  <a:pt x="886019" y="70567"/>
                  <a:pt x="894863" y="79073"/>
                </a:cubicBezTo>
                <a:cubicBezTo>
                  <a:pt x="903705" y="87579"/>
                  <a:pt x="907724" y="99115"/>
                  <a:pt x="908078" y="109923"/>
                </a:cubicBezTo>
                <a:cubicBezTo>
                  <a:pt x="908432" y="120730"/>
                  <a:pt x="905123" y="130808"/>
                  <a:pt x="899312" y="136399"/>
                </a:cubicBezTo>
                <a:cubicBezTo>
                  <a:pt x="887688" y="147579"/>
                  <a:pt x="842810" y="163164"/>
                  <a:pt x="825123" y="146152"/>
                </a:cubicBezTo>
                <a:cubicBezTo>
                  <a:pt x="807437" y="129141"/>
                  <a:pt x="823640" y="85973"/>
                  <a:pt x="835263" y="74793"/>
                </a:cubicBezTo>
                <a:cubicBezTo>
                  <a:pt x="841075" y="69203"/>
                  <a:pt x="851553" y="66020"/>
                  <a:pt x="862789" y="66361"/>
                </a:cubicBezTo>
                <a:close/>
                <a:moveTo>
                  <a:pt x="763988" y="17975"/>
                </a:moveTo>
                <a:cubicBezTo>
                  <a:pt x="774439" y="17851"/>
                  <a:pt x="785448" y="20979"/>
                  <a:pt x="793324" y="28555"/>
                </a:cubicBezTo>
                <a:cubicBezTo>
                  <a:pt x="801200" y="36131"/>
                  <a:pt x="804453" y="46720"/>
                  <a:pt x="804324" y="56773"/>
                </a:cubicBezTo>
                <a:cubicBezTo>
                  <a:pt x="804196" y="66827"/>
                  <a:pt x="800685" y="76345"/>
                  <a:pt x="795034" y="81780"/>
                </a:cubicBezTo>
                <a:cubicBezTo>
                  <a:pt x="783732" y="92651"/>
                  <a:pt x="741264" y="108933"/>
                  <a:pt x="725512" y="93781"/>
                </a:cubicBezTo>
                <a:cubicBezTo>
                  <a:pt x="709760" y="78630"/>
                  <a:pt x="726687" y="37782"/>
                  <a:pt x="737989" y="26911"/>
                </a:cubicBezTo>
                <a:cubicBezTo>
                  <a:pt x="743640" y="21475"/>
                  <a:pt x="753536" y="18098"/>
                  <a:pt x="763988" y="17975"/>
                </a:cubicBezTo>
                <a:close/>
                <a:moveTo>
                  <a:pt x="551219" y="4914"/>
                </a:moveTo>
                <a:cubicBezTo>
                  <a:pt x="559475" y="6390"/>
                  <a:pt x="568701" y="10525"/>
                  <a:pt x="576170" y="17710"/>
                </a:cubicBezTo>
                <a:cubicBezTo>
                  <a:pt x="583640" y="24894"/>
                  <a:pt x="587939" y="33768"/>
                  <a:pt x="589473" y="41709"/>
                </a:cubicBezTo>
                <a:cubicBezTo>
                  <a:pt x="591007" y="49650"/>
                  <a:pt x="589776" y="56658"/>
                  <a:pt x="586186" y="60111"/>
                </a:cubicBezTo>
                <a:cubicBezTo>
                  <a:pt x="579006" y="67017"/>
                  <a:pt x="548030" y="73515"/>
                  <a:pt x="533091" y="59146"/>
                </a:cubicBezTo>
                <a:cubicBezTo>
                  <a:pt x="518152" y="44777"/>
                  <a:pt x="524908" y="14982"/>
                  <a:pt x="532088" y="8076"/>
                </a:cubicBezTo>
                <a:cubicBezTo>
                  <a:pt x="535678" y="4623"/>
                  <a:pt x="542964" y="3439"/>
                  <a:pt x="551219" y="4914"/>
                </a:cubicBezTo>
                <a:close/>
                <a:moveTo>
                  <a:pt x="651821" y="257"/>
                </a:moveTo>
                <a:cubicBezTo>
                  <a:pt x="661466" y="1274"/>
                  <a:pt x="672006" y="5359"/>
                  <a:pt x="680172" y="13214"/>
                </a:cubicBezTo>
                <a:cubicBezTo>
                  <a:pt x="688339" y="21069"/>
                  <a:pt x="692585" y="31207"/>
                  <a:pt x="693643" y="40484"/>
                </a:cubicBezTo>
                <a:cubicBezTo>
                  <a:pt x="694701" y="49761"/>
                  <a:pt x="692571" y="58178"/>
                  <a:pt x="687985" y="62589"/>
                </a:cubicBezTo>
                <a:cubicBezTo>
                  <a:pt x="678813" y="71411"/>
                  <a:pt x="641472" y="81857"/>
                  <a:pt x="625139" y="66148"/>
                </a:cubicBezTo>
                <a:cubicBezTo>
                  <a:pt x="608806" y="50438"/>
                  <a:pt x="619668" y="14521"/>
                  <a:pt x="628840" y="5699"/>
                </a:cubicBezTo>
                <a:cubicBezTo>
                  <a:pt x="633426" y="1288"/>
                  <a:pt x="642176" y="-761"/>
                  <a:pt x="651821" y="257"/>
                </a:cubicBezTo>
                <a:close/>
              </a:path>
            </a:pathLst>
          </a:custGeom>
          <a:gradFill>
            <a:gsLst>
              <a:gs pos="0">
                <a:srgbClr val="F9F9F9"/>
              </a:gs>
              <a:gs pos="33000">
                <a:srgbClr val="F9F9F9"/>
              </a:gs>
              <a:gs pos="100000">
                <a:srgbClr val="D7D7D7"/>
              </a:gs>
            </a:gsLst>
            <a:lin ang="5400012" scaled="0"/>
          </a:gradFill>
          <a:ln w="9525" cap="flat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170" name="Google Shape;38170;p32"/>
          <p:cNvCxnSpPr/>
          <p:nvPr/>
        </p:nvCxnSpPr>
        <p:spPr>
          <a:xfrm>
            <a:off x="1860585" y="2781187"/>
            <a:ext cx="3276300" cy="0"/>
          </a:xfrm>
          <a:prstGeom prst="straightConnector1">
            <a:avLst/>
          </a:prstGeom>
          <a:noFill/>
          <a:ln w="9525" cap="flat" cmpd="sng">
            <a:solidFill>
              <a:srgbClr val="A9A9A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171" name="Google Shape;38171;p32"/>
          <p:cNvSpPr txBox="1"/>
          <p:nvPr/>
        </p:nvSpPr>
        <p:spPr>
          <a:xfrm>
            <a:off x="1335455" y="3357558"/>
            <a:ext cx="2547600" cy="101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93750"/>
              </a:lnSpc>
            </a:pPr>
            <a:r>
              <a:rPr lang="ru-RU" sz="16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Қиындықтарды жеңудің оң дағдыларын  күшейту және орнықтылықты дамыту</a:t>
            </a:r>
            <a:endParaRPr sz="16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77" name="Google Shape;38177;p33" descr="C:\Users\Жулдыз\Desktop\38.jpg"/>
          <p:cNvPicPr preferRelativeResize="0"/>
          <p:nvPr/>
        </p:nvPicPr>
        <p:blipFill rotWithShape="1">
          <a:blip r:embed="rId3">
            <a:alphaModFix/>
          </a:blip>
          <a:srcRect r="22779"/>
          <a:stretch/>
        </p:blipFill>
        <p:spPr>
          <a:xfrm>
            <a:off x="8575647" y="2077303"/>
            <a:ext cx="3616353" cy="3512401"/>
          </a:xfrm>
          <a:prstGeom prst="rect">
            <a:avLst/>
          </a:prstGeom>
          <a:noFill/>
          <a:ln>
            <a:noFill/>
          </a:ln>
        </p:spPr>
      </p:pic>
      <p:sp>
        <p:nvSpPr>
          <p:cNvPr id="38178" name="Google Shape;38178;p33"/>
          <p:cNvSpPr txBox="1">
            <a:spLocks noGrp="1"/>
          </p:cNvSpPr>
          <p:nvPr>
            <p:ph type="title"/>
          </p:nvPr>
        </p:nvSpPr>
        <p:spPr>
          <a:xfrm>
            <a:off x="586983" y="580537"/>
            <a:ext cx="110295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қадам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Оқушылар 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мен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педагогтердің коммуникативтік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және әлеуметтік дағдыларын жақсарту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79" name="Google Shape;38179;p33"/>
          <p:cNvSpPr/>
          <p:nvPr/>
        </p:nvSpPr>
        <p:spPr>
          <a:xfrm>
            <a:off x="691619" y="2077303"/>
            <a:ext cx="8941479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Оң қарым-қатынас орнату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үшін барлығына мейірімділік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 пен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құрмет көрсету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жеңістер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мен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жеңілістерге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басқалардың жетістіктері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мен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қателіктеріне қатысып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оларға жанашырлық таныту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керек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.</a:t>
            </a:r>
          </a:p>
          <a:p>
            <a:pPr lvl="0" algn="just"/>
            <a:endParaRPr lang="ru-RU" sz="2400" b="1" dirty="0" smtClean="0">
              <a:solidFill>
                <a:srgbClr val="002060"/>
              </a:solidFill>
              <a:latin typeface="+mn-lt"/>
              <a:sym typeface="Times New Roman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Педагогикалық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коммуникация -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тәрбие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мен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оқытудың мақсаттары мен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міндеттерін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іске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асыруды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қамтамасыз ететін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және мұғалім мен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оқушылардың өзара әрекеттесу сипатын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анықтайтын құралдар мен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sym typeface="Times New Roman"/>
              </a:rPr>
              <a:t>әдістердің жиынтығы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sym typeface="Times New Roman"/>
              </a:rPr>
              <a:t>.</a:t>
            </a:r>
            <a:endParaRPr sz="24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4" name="Google Shape;38184;p34"/>
          <p:cNvSpPr txBox="1">
            <a:spLocks noGrp="1"/>
          </p:cNvSpPr>
          <p:nvPr>
            <p:ph type="title"/>
          </p:nvPr>
        </p:nvSpPr>
        <p:spPr>
          <a:xfrm>
            <a:off x="870314" y="24013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Психолог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істейді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8185" name="Google Shape;38185;p34"/>
          <p:cNvSpPr txBox="1">
            <a:spLocks noGrp="1"/>
          </p:cNvSpPr>
          <p:nvPr>
            <p:ph type="body" idx="1"/>
          </p:nvPr>
        </p:nvSpPr>
        <p:spPr>
          <a:xfrm>
            <a:off x="297712" y="1573049"/>
            <a:ext cx="5720315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ru-RU" dirty="0" smtClean="0">
                <a:latin typeface="+mj-lt"/>
              </a:rPr>
              <a:t>5 </a:t>
            </a:r>
            <a:r>
              <a:rPr lang="ru-RU" dirty="0" err="1" smtClean="0">
                <a:latin typeface="+mj-lt"/>
              </a:rPr>
              <a:t>сынып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оқушылары үшін коммуникативтік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құзыреттілікті дамыту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бойынша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тренингтер</a:t>
            </a:r>
            <a:endParaRPr lang="ru-RU" dirty="0" smtClean="0">
              <a:latin typeface="+mj-lt"/>
            </a:endParaRPr>
          </a:p>
          <a:p>
            <a:pPr marL="228600" lvl="0" indent="-228600">
              <a:spcBef>
                <a:spcPts val="0"/>
              </a:spcBef>
              <a:buSzPts val="2800"/>
              <a:buNone/>
            </a:pPr>
            <a:endParaRPr lang="ru-RU" sz="1100" dirty="0" smtClean="0">
              <a:latin typeface="+mj-lt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ru-RU" dirty="0" err="1" smtClean="0">
                <a:latin typeface="+mj-lt"/>
              </a:rPr>
              <a:t>Тұлғааралық өзара іс-қимыл тренингтері</a:t>
            </a:r>
            <a:endParaRPr lang="ru-RU" dirty="0" smtClean="0">
              <a:latin typeface="+mj-lt"/>
            </a:endParaRPr>
          </a:p>
          <a:p>
            <a:pPr marL="228600" lvl="0" indent="-228600">
              <a:spcBef>
                <a:spcPts val="0"/>
              </a:spcBef>
              <a:buSzPts val="2800"/>
              <a:buNone/>
            </a:pPr>
            <a:endParaRPr lang="ru-RU" sz="1400" dirty="0" smtClean="0">
              <a:latin typeface="+mj-lt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Жетістікке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жету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бойынша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сабақтар</a:t>
            </a:r>
            <a:endParaRPr lang="ru-RU" dirty="0" smtClean="0">
              <a:latin typeface="+mj-lt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endParaRPr lang="ru-RU" sz="1600" dirty="0" smtClean="0">
              <a:latin typeface="+mj-lt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ru-RU" dirty="0" err="1" smtClean="0">
                <a:latin typeface="+mj-lt"/>
              </a:rPr>
              <a:t>Жеке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 топтық кеңестер</a:t>
            </a:r>
            <a:endParaRPr lang="ru-RU" dirty="0" smtClean="0">
              <a:latin typeface="+mj-lt"/>
            </a:endParaRPr>
          </a:p>
          <a:p>
            <a:pPr marL="228600" lvl="0" indent="-228600">
              <a:spcBef>
                <a:spcPts val="0"/>
              </a:spcBef>
              <a:buSzPts val="2800"/>
              <a:buNone/>
            </a:pPr>
            <a:endParaRPr lang="ru-RU" sz="1200" dirty="0" smtClean="0">
              <a:latin typeface="+mj-lt"/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ru-RU" dirty="0" err="1" smtClean="0">
                <a:latin typeface="+mj-lt"/>
              </a:rPr>
              <a:t>Тұлғааралық қарым-қатынастағы сенімділікке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бағытталған тренингтер</a:t>
            </a:r>
            <a:endParaRPr dirty="0">
              <a:latin typeface="+mj-l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+mj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172200" y="1694998"/>
            <a:ext cx="5379098" cy="43512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latin typeface="+mj-lt"/>
              </a:rPr>
              <a:t>Жеке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стильді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анықтау және педагогикалық қарым-қатынастың конструктивті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стилін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қалыптастыру</a:t>
            </a:r>
            <a:endParaRPr lang="ru-RU" dirty="0" smtClean="0">
              <a:latin typeface="+mj-lt"/>
            </a:endParaRPr>
          </a:p>
          <a:p>
            <a:r>
              <a:rPr lang="ru-RU" dirty="0" err="1" smtClean="0">
                <a:latin typeface="+mj-lt"/>
              </a:rPr>
              <a:t>Тұлғааралық өзара іс-қимыл тренингтері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Коммуникативтік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мәдениетті қалыптастыру тренингтері</a:t>
            </a:r>
            <a:endParaRPr lang="ru-RU" dirty="0" smtClean="0">
              <a:latin typeface="+mj-lt"/>
            </a:endParaRPr>
          </a:p>
          <a:p>
            <a:r>
              <a:rPr lang="ru-RU" dirty="0" err="1" smtClean="0">
                <a:latin typeface="+mj-lt"/>
              </a:rPr>
              <a:t>Жеке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және топтық кеңестер</a:t>
            </a:r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3275" y="946948"/>
            <a:ext cx="442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Оқушылар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0957" y="1057782"/>
            <a:ext cx="442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Мұғалімдер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1159</Words>
  <Application>Microsoft Office PowerPoint</Application>
  <PresentationFormat>Произвольный</PresentationFormat>
  <Paragraphs>198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Педагог-психологтың білім беру процесі субъектілерінің психикалық денсаулығын нығайту бойынша жұмысы.  Суицидтің алдын алу</vt:lpstr>
      <vt:lpstr>Психикалық денсаулық дегеніміз не?   Психикалық денсаулықты нығайту барысында психолог кімдермен жұмыс жасайды?</vt:lpstr>
      <vt:lpstr>Слайд 3</vt:lpstr>
      <vt:lpstr>Психолог кіммен және қалай жұмыс жасайды?</vt:lpstr>
      <vt:lpstr>Мақсаты: білім беру процесіне қатысушылардың психологиялық денсаулығын сақтау және нығайту</vt:lpstr>
      <vt:lpstr>Психикалық денсаулықты нығайту</vt:lpstr>
      <vt:lpstr>Білім беру процесі субъектілерінің психикалық денсаулығын нығайту бойынша мектеп психологы жұмысының 5 қадамы </vt:lpstr>
      <vt:lpstr>1 қадам. Оқушылар мен педагогтердің коммуникативтік және әлеуметтік дағдыларын жақсарту</vt:lpstr>
      <vt:lpstr>Психолог не істейді? </vt:lpstr>
      <vt:lpstr>2 қадам. Оқушының эмоционалды және мінез-құлық қажеттіліктерін бағалау</vt:lpstr>
      <vt:lpstr>Психолог не істейді?</vt:lpstr>
      <vt:lpstr>3 қадам. Мәселелерді шешуге, ашуды басқаруға және жанжалдарды шешуге көмектесу</vt:lpstr>
      <vt:lpstr>Психолог не істейді? </vt:lpstr>
      <vt:lpstr>4 қадам. Қиындықтарды жеңудің оң дағдыларын  күшейту және орнықтылықты дамыту </vt:lpstr>
      <vt:lpstr>Психолог не істейді?</vt:lpstr>
      <vt:lpstr>5 қадам. Ведомстволар арасындағы қызметтерді үйлестіру</vt:lpstr>
      <vt:lpstr>ПЕДАГОГ-ПСИХОЛОГТЫҢ ВЕДОМСТВАЛЫҚ ҚҰРЫЛЫМЫ</vt:lpstr>
      <vt:lpstr>Слайд 18</vt:lpstr>
      <vt:lpstr>Сұрақтар мен талқылаулар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педагога-психолога по укреплению психического здоровья субъектов образовательного процесса.  Профилактика суицида</dc:title>
  <dc:creator>Жулдыз</dc:creator>
  <cp:lastModifiedBy>Жулдыз</cp:lastModifiedBy>
  <cp:revision>6</cp:revision>
  <dcterms:modified xsi:type="dcterms:W3CDTF">2021-01-21T07:43:37Z</dcterms:modified>
</cp:coreProperties>
</file>