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ДТП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99</c:v>
                </c:pt>
                <c:pt idx="1">
                  <c:v>88</c:v>
                </c:pt>
                <c:pt idx="2">
                  <c:v>106</c:v>
                </c:pt>
                <c:pt idx="3">
                  <c:v>95</c:v>
                </c:pt>
                <c:pt idx="4">
                  <c:v>70</c:v>
                </c:pt>
                <c:pt idx="5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Ранено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102</c:v>
                </c:pt>
                <c:pt idx="1">
                  <c:v>88</c:v>
                </c:pt>
                <c:pt idx="2">
                  <c:v>104</c:v>
                </c:pt>
                <c:pt idx="3">
                  <c:v>95</c:v>
                </c:pt>
                <c:pt idx="4">
                  <c:v>73</c:v>
                </c:pt>
                <c:pt idx="5">
                  <c:v>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7415792"/>
        <c:axId val="567413072"/>
      </c:barChart>
      <c:catAx>
        <c:axId val="56741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7413072"/>
        <c:crosses val="autoZero"/>
        <c:auto val="1"/>
        <c:lblAlgn val="ctr"/>
        <c:lblOffset val="100"/>
        <c:noMultiLvlLbl val="0"/>
      </c:catAx>
      <c:valAx>
        <c:axId val="56741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7415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067696" y="2161698"/>
            <a:ext cx="5428735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all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Правила </a:t>
            </a: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безопасного движения на дороге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1724" y="6190735"/>
            <a:ext cx="3472276" cy="667265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Разработано ОЮП УМПС ДП города Нур - Султана для детей дошкольного и младшего школьного возраста</a:t>
            </a:r>
            <a:endParaRPr lang="ru-RU" sz="1400" dirty="0">
              <a:ln w="12700">
                <a:noFill/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761" y="154192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СОДЕРЖАНИЕ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659574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10" y="1492"/>
              <a:ext cx="15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 smtClean="0"/>
                <a:t>Светофор и его сигналы</a:t>
              </a:r>
              <a:endParaRPr lang="en-US" dirty="0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44974"/>
            <a:ext cx="6719892" cy="555625"/>
            <a:chOff x="1248" y="2030"/>
            <a:chExt cx="4233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60" y="2051"/>
              <a:ext cx="37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 smtClean="0"/>
                <a:t>Почему важно соблюдать Правила дорожного движения?</a:t>
              </a:r>
              <a:endParaRPr lang="en-US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983174"/>
            <a:ext cx="5105405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43" y="2708"/>
              <a:ext cx="2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 smtClean="0"/>
                <a:t>Как правильно переходить дорогу</a:t>
              </a:r>
              <a:endParaRPr lang="en-US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821374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519999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99" y="3277"/>
              <a:ext cx="21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 smtClean="0"/>
                <a:t>Как обезопасить себя на дороге</a:t>
              </a:r>
              <a:endParaRPr lang="en-US" dirty="0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916195" y="3889585"/>
            <a:ext cx="5522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Правила безопасного пересечения проезжей части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26" y="134467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Почему важно соблюдать Правила дорожного движения?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79157" y="3525794"/>
          <a:ext cx="7570572" cy="297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1404" y="1548713"/>
            <a:ext cx="7974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Ежегодно в дорожно-транспортных происшествиях получают ранения и погибают большое количество детей. На графике снизу ты можешь посмотреть сколько случаев произошло за последние несколько лет. Уменьшить количество дорожно-транспортных происшествий можно просто соблюдая несколько важных Правил.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000" b="1" cap="all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Будь осторожен на дороге! </a:t>
            </a:r>
            <a:endParaRPr lang="ru-RU" sz="2000" b="1" cap="all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553" y="276356"/>
            <a:ext cx="7886700" cy="695709"/>
          </a:xfrm>
        </p:spPr>
        <p:txBody>
          <a:bodyPr>
            <a:normAutofit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</a:rPr>
              <a:t>Как правильно переходить дорогу</a:t>
            </a:r>
            <a:endParaRPr lang="ru-RU" sz="3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0" name="AutoShape 2" descr="Дорожная разметка 1.14.1 и разметка 1.14.2 | Пдд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Пользователь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03" y="4464908"/>
            <a:ext cx="2541631" cy="22406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2799" y="1696994"/>
            <a:ext cx="563468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Для того, чтобы перейти на другую сторону улицы, имеются определенные места и называются они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пешеходными переходами.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Они обозначены дорожными знаками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«Пешеходный переход»</a:t>
            </a: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 белыми линиями разметки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«зебра».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</a:t>
            </a:r>
          </a:p>
        </p:txBody>
      </p:sp>
      <p:pic>
        <p:nvPicPr>
          <p:cNvPr id="2052" name="Picture 4" descr="C:\Users\Пользователь\Desktop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606" y="1845276"/>
            <a:ext cx="2553730" cy="2240691"/>
          </a:xfrm>
          <a:prstGeom prst="rect">
            <a:avLst/>
          </a:prstGeom>
          <a:noFill/>
        </p:spPr>
      </p:pic>
      <p:sp>
        <p:nvSpPr>
          <p:cNvPr id="11" name="Выгнутая вверх стрелка 10"/>
          <p:cNvSpPr/>
          <p:nvPr/>
        </p:nvSpPr>
        <p:spPr>
          <a:xfrm rot="10800000">
            <a:off x="2784387" y="4036540"/>
            <a:ext cx="4321365" cy="8237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9729808">
            <a:off x="2905366" y="5964195"/>
            <a:ext cx="2663411" cy="7837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831" y="257390"/>
            <a:ext cx="7900087" cy="862956"/>
          </a:xfrm>
        </p:spPr>
        <p:txBody>
          <a:bodyPr>
            <a:noAutofit/>
          </a:bodyPr>
          <a:lstStyle/>
          <a:p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</a:rPr>
              <a:t>Правила безопасного пересечения проезжей</a:t>
            </a:r>
            <a:r>
              <a:rPr lang="ru-RU" sz="3300" b="1" cap="all" normalizeH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</a:rPr>
              <a:t>части</a:t>
            </a:r>
            <a:endParaRPr lang="ru-RU" sz="3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1968" y="1935891"/>
            <a:ext cx="6417275" cy="45967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1.Прежде чем переходить любую дорогу, остановись на краю тротуара.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2.Затем необходимо посмотреть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налево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и убедиться, что поблизости от пешеходного перехода нет транспорта. Начинай переходить дорогу только тогда, когда убедишься, что ты находишься на безопасном расстоянии от приближающихся машин.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3.Помни, что идти через дорогу надо быстро, но спокойно.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 надо бежать!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Ведь во время бега очень трудно заметить, как изменяется окружающая обстановка.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  <p:pic>
        <p:nvPicPr>
          <p:cNvPr id="1026" name="Picture 2" descr="C:\Users\Пользователь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829" y="2603286"/>
            <a:ext cx="2114550" cy="25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0622" y="207963"/>
            <a:ext cx="6858000" cy="1044188"/>
          </a:xfrm>
        </p:spPr>
        <p:txBody>
          <a:bodyPr>
            <a:normAutofit/>
          </a:bodyPr>
          <a:lstStyle/>
          <a:p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</a:rPr>
              <a:t>Правила безопасного пересечения проезжей</a:t>
            </a:r>
            <a:r>
              <a:rPr lang="ru-RU" sz="3300" b="1" cap="all" normalizeH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</a:rPr>
              <a:t>части</a:t>
            </a:r>
            <a:endParaRPr lang="ru-RU" sz="3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893" y="1688756"/>
            <a:ext cx="5560540" cy="4819136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4.Дойдя до середины проезжей части дороги, обязательно посмотри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направо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 Иди дальше только в том случае, если увидишь, что поблизости нет транспорта.</a:t>
            </a:r>
          </a:p>
          <a:p>
            <a:pPr algn="just"/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5.Если ты дошёл до середины проезжей части и увидел, что справа, неподалёку от тебя, едут машины —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остановись!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Не старайся перебежать дорогу, пропусти все машины.</a:t>
            </a:r>
          </a:p>
          <a:p>
            <a:pPr algn="just"/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6.Переходи дорогу под прямым углом к тротуару, а не наискосок.</a:t>
            </a:r>
          </a:p>
          <a:p>
            <a:pPr algn="just"/>
            <a:endParaRPr lang="ru-RU" sz="3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И самое главное:</a:t>
            </a:r>
          </a:p>
          <a:p>
            <a:pPr algn="just"/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будь очень внимателен всё то время, пока ты переходишь дорогу!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600" dirty="0" smtClean="0"/>
          </a:p>
          <a:p>
            <a:endParaRPr lang="ru-RU" sz="2600" dirty="0"/>
          </a:p>
        </p:txBody>
      </p:sp>
      <p:pic>
        <p:nvPicPr>
          <p:cNvPr id="3073" name="Picture 1" descr="C:\Users\Пользователь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8462" y="2693774"/>
            <a:ext cx="2533650" cy="2397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267" y="276356"/>
            <a:ext cx="7886700" cy="786326"/>
          </a:xfrm>
        </p:spPr>
        <p:txBody>
          <a:bodyPr>
            <a:normAutofit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</a:rPr>
              <a:t>СВЕТОФОР И ЕГО СИГНАЛЫ</a:t>
            </a:r>
            <a:endParaRPr lang="ru-RU" sz="3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996" y="1227438"/>
            <a:ext cx="7076302" cy="515688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светофорах применяются световые сигналы зеленого, желтого, красного и бело-лунного цвета.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Светофоры с круглыми сигналами могут иметь одну или две дополнительные секции с сигналами в виде зеленой стрелки (стрелок), которые располагаются на уровне зеленого круглого сигнала.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Круглые сигналы светофора имеют следующие значения:</a:t>
            </a:r>
          </a:p>
          <a:p>
            <a:pPr algn="just"/>
            <a:r>
              <a:rPr lang="ru-RU" sz="1800" b="1" dirty="0" smtClean="0">
                <a:solidFill>
                  <a:srgbClr val="00B050"/>
                </a:solidFill>
              </a:rPr>
              <a:t>ЗЕЛЕНЫЙ СИГНАЛ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разрешает движение;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ЗЕЛЕНЫЙ МИГАЮЩИЙ СИГНАЛ разрешает движение и информирует, что время его действия истекает и вскоре будет включен запрещающий сигнал (для информирования водителей о времени в секундах, остающемся до конца горения зеленого сигнала, могут применяться цифровые табло);</a:t>
            </a:r>
          </a:p>
          <a:p>
            <a:pPr algn="just"/>
            <a:r>
              <a:rPr lang="ru-RU" sz="1800" b="1" dirty="0" smtClean="0">
                <a:solidFill>
                  <a:srgbClr val="FFC000"/>
                </a:solidFill>
              </a:rPr>
              <a:t>ЖЕЛТЫЙ СИГНАЛ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запрещает движение и предупреждает о предстоящей смене сигналов;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ЖЕЛТЫЙ МИГАЮЩИЙ СИГНАЛ разрешает движение и информирует о наличии нерегулируемого перекрестка или пешеходного перехода, предупреждает об опасности;</a:t>
            </a:r>
          </a:p>
          <a:p>
            <a:pPr algn="just"/>
            <a:r>
              <a:rPr lang="ru-RU" sz="1800" b="1" dirty="0" smtClean="0">
                <a:solidFill>
                  <a:srgbClr val="FF0048"/>
                </a:solidFill>
              </a:rPr>
              <a:t>КРАСНЫЙ СИГНАЛ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, в том числе мигающий, запрещает движение.</a:t>
            </a:r>
          </a:p>
          <a:p>
            <a:endParaRPr lang="ru-RU" dirty="0"/>
          </a:p>
        </p:txBody>
      </p:sp>
      <p:pic>
        <p:nvPicPr>
          <p:cNvPr id="20483" name="Picture 3" descr="C:\Users\Пользователь\Desktop\Без названи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3275" y="1317413"/>
            <a:ext cx="1990725" cy="2422566"/>
          </a:xfrm>
          <a:prstGeom prst="rect">
            <a:avLst/>
          </a:prstGeom>
          <a:noFill/>
        </p:spPr>
      </p:pic>
      <p:pic>
        <p:nvPicPr>
          <p:cNvPr id="20484" name="Picture 4" descr="C:\Users\Пользователь\Desktop\Без названия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6389" y="4077730"/>
            <a:ext cx="1787611" cy="2257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524" y="315055"/>
            <a:ext cx="6858000" cy="862956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rgbClr val="0070C0"/>
                </a:solidFill>
              </a:rPr>
              <a:t>Как обезопасить себя на дороге</a:t>
            </a:r>
            <a:endParaRPr lang="ru-RU" sz="33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373" y="1573427"/>
            <a:ext cx="4044777" cy="4942703"/>
          </a:xfrm>
        </p:spPr>
        <p:txBody>
          <a:bodyPr>
            <a:normAutofit fontScale="47500" lnSpcReduction="20000"/>
          </a:bodyPr>
          <a:lstStyle/>
          <a:p>
            <a:pPr algn="just"/>
            <a:endParaRPr lang="ru-RU" sz="3800" dirty="0" smtClean="0">
              <a:solidFill>
                <a:srgbClr val="0070C0"/>
              </a:solidFill>
            </a:endParaRPr>
          </a:p>
          <a:p>
            <a:pPr algn="just"/>
            <a:r>
              <a:rPr lang="ru-RU" sz="3800" dirty="0" smtClean="0">
                <a:solidFill>
                  <a:srgbClr val="0070C0"/>
                </a:solidFill>
              </a:rPr>
              <a:t>1.Всегда соблюдать Правила дорожного движения самому и обучать им других</a:t>
            </a:r>
          </a:p>
          <a:p>
            <a:pPr algn="just"/>
            <a:endParaRPr lang="ru-RU" sz="3800" dirty="0" smtClean="0">
              <a:solidFill>
                <a:srgbClr val="0070C0"/>
              </a:solidFill>
            </a:endParaRPr>
          </a:p>
          <a:p>
            <a:pPr algn="just"/>
            <a:r>
              <a:rPr lang="ru-RU" sz="3800" dirty="0" smtClean="0">
                <a:solidFill>
                  <a:srgbClr val="0070C0"/>
                </a:solidFill>
              </a:rPr>
              <a:t>2.Носить одежду со светоотражающими элементами,  ведь они делают тебя более заметнее для водителей</a:t>
            </a:r>
          </a:p>
          <a:p>
            <a:pPr algn="just"/>
            <a:endParaRPr lang="ru-RU" sz="3800" dirty="0" smtClean="0">
              <a:solidFill>
                <a:srgbClr val="0070C0"/>
              </a:solidFill>
            </a:endParaRPr>
          </a:p>
          <a:p>
            <a:pPr algn="just"/>
            <a:r>
              <a:rPr lang="ru-RU" sz="3800" dirty="0" smtClean="0">
                <a:solidFill>
                  <a:srgbClr val="0070C0"/>
                </a:solidFill>
              </a:rPr>
              <a:t>3.Не играть вблизи проезжей части, ведь дорога не место для игр</a:t>
            </a:r>
          </a:p>
          <a:p>
            <a:pPr algn="just"/>
            <a:endParaRPr lang="ru-RU" sz="3800" dirty="0" smtClean="0">
              <a:solidFill>
                <a:srgbClr val="0070C0"/>
              </a:solidFill>
            </a:endParaRPr>
          </a:p>
          <a:p>
            <a:pPr algn="just"/>
            <a:r>
              <a:rPr lang="ru-RU" sz="3800" dirty="0" smtClean="0">
                <a:solidFill>
                  <a:srgbClr val="0070C0"/>
                </a:solidFill>
              </a:rPr>
              <a:t>4.Сохранять внимательность и бдительность при переходе дороги, не отвлекаться на посторонние предметы, не надевать наушники, капюшоны и иные вещи, ограничивающие слух и обзор.</a:t>
            </a:r>
          </a:p>
          <a:p>
            <a:pPr algn="just"/>
            <a:endParaRPr lang="ru-RU" sz="2900" dirty="0" smtClean="0">
              <a:solidFill>
                <a:srgbClr val="0070C0"/>
              </a:solidFill>
            </a:endParaRP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21510" name="Picture 6" descr="C:\Users\Пользователь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92" y="1829445"/>
            <a:ext cx="2660044" cy="2182382"/>
          </a:xfrm>
          <a:prstGeom prst="rect">
            <a:avLst/>
          </a:prstGeom>
          <a:noFill/>
        </p:spPr>
      </p:pic>
      <p:pic>
        <p:nvPicPr>
          <p:cNvPr id="21511" name="Picture 7" descr="C:\Users\Пользователь\Desktop\Без названия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5741" y="4333103"/>
            <a:ext cx="2662881" cy="1868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833" y="26881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516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Правила  безопасного движения на дороге</vt:lpstr>
      <vt:lpstr>СОДЕРЖАНИЕ</vt:lpstr>
      <vt:lpstr>Почему важно соблюдать Правила дорожного движения?</vt:lpstr>
      <vt:lpstr>Как правильно переходить дорогу</vt:lpstr>
      <vt:lpstr>Правила безопасного пересечения проезжей части</vt:lpstr>
      <vt:lpstr>Правила безопасного пересечения проезжей части</vt:lpstr>
      <vt:lpstr>СВЕТОФОР И ЕГО СИГНАЛЫ</vt:lpstr>
      <vt:lpstr>Как обезопасить себя на дороге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ASUS</cp:lastModifiedBy>
  <cp:revision>123</cp:revision>
  <dcterms:created xsi:type="dcterms:W3CDTF">2014-11-21T11:00:06Z</dcterms:created>
  <dcterms:modified xsi:type="dcterms:W3CDTF">2022-09-08T17:58:48Z</dcterms:modified>
</cp:coreProperties>
</file>